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Work Sans Medium"/>
      <p:regular r:id="rId27"/>
      <p:bold r:id="rId28"/>
      <p:italic r:id="rId29"/>
      <p:boldItalic r:id="rId30"/>
    </p:embeddedFont>
    <p:embeddedFont>
      <p:font typeface="Work Sans Black"/>
      <p:bold r:id="rId31"/>
      <p:boldItalic r:id="rId32"/>
    </p:embeddedFont>
    <p:embeddedFont>
      <p:font typeface="Work Sans ExtraBold"/>
      <p:bold r:id="rId33"/>
      <p:boldItalic r:id="rId34"/>
    </p:embeddedFont>
    <p:embeddedFont>
      <p:font typeface="Work Sans Light"/>
      <p:regular r:id="rId35"/>
      <p:bold r:id="rId36"/>
      <p:italic r:id="rId37"/>
      <p:boldItalic r:id="rId38"/>
    </p:embeddedFont>
    <p:embeddedFont>
      <p:font typeface="Work Sans"/>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WorkSans-bold.fntdata"/><Relationship Id="rId20" Type="http://schemas.openxmlformats.org/officeDocument/2006/relationships/slide" Target="slides/slide16.xml"/><Relationship Id="rId42" Type="http://schemas.openxmlformats.org/officeDocument/2006/relationships/font" Target="fonts/WorkSans-boldItalic.fntdata"/><Relationship Id="rId41" Type="http://schemas.openxmlformats.org/officeDocument/2006/relationships/font" Target="fonts/WorkSans-italic.fntdata"/><Relationship Id="rId22" Type="http://schemas.openxmlformats.org/officeDocument/2006/relationships/slide" Target="slides/slide18.xml"/><Relationship Id="rId44" Type="http://schemas.openxmlformats.org/officeDocument/2006/relationships/font" Target="fonts/OpenSans-bold.fntdata"/><Relationship Id="rId21" Type="http://schemas.openxmlformats.org/officeDocument/2006/relationships/slide" Target="slides/slide17.xml"/><Relationship Id="rId43" Type="http://schemas.openxmlformats.org/officeDocument/2006/relationships/font" Target="fonts/OpenSans-regular.fntdata"/><Relationship Id="rId24" Type="http://schemas.openxmlformats.org/officeDocument/2006/relationships/slide" Target="slides/slide20.xml"/><Relationship Id="rId46" Type="http://schemas.openxmlformats.org/officeDocument/2006/relationships/font" Target="fonts/OpenSans-boldItalic.fntdata"/><Relationship Id="rId23" Type="http://schemas.openxmlformats.org/officeDocument/2006/relationships/slide" Target="slides/slide19.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WorkSansMedium-bold.fntdata"/><Relationship Id="rId27" Type="http://schemas.openxmlformats.org/officeDocument/2006/relationships/font" Target="fonts/WorkSansMedium-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WorkSansMedium-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WorkSansBlack-bold.fntdata"/><Relationship Id="rId30" Type="http://schemas.openxmlformats.org/officeDocument/2006/relationships/font" Target="fonts/WorkSansMedium-boldItalic.fntdata"/><Relationship Id="rId11" Type="http://schemas.openxmlformats.org/officeDocument/2006/relationships/slide" Target="slides/slide7.xml"/><Relationship Id="rId33" Type="http://schemas.openxmlformats.org/officeDocument/2006/relationships/font" Target="fonts/WorkSansExtraBold-bold.fntdata"/><Relationship Id="rId10" Type="http://schemas.openxmlformats.org/officeDocument/2006/relationships/slide" Target="slides/slide6.xml"/><Relationship Id="rId32" Type="http://schemas.openxmlformats.org/officeDocument/2006/relationships/font" Target="fonts/WorkSansBlack-boldItalic.fntdata"/><Relationship Id="rId13" Type="http://schemas.openxmlformats.org/officeDocument/2006/relationships/slide" Target="slides/slide9.xml"/><Relationship Id="rId35" Type="http://schemas.openxmlformats.org/officeDocument/2006/relationships/font" Target="fonts/WorkSansLight-regular.fntdata"/><Relationship Id="rId12" Type="http://schemas.openxmlformats.org/officeDocument/2006/relationships/slide" Target="slides/slide8.xml"/><Relationship Id="rId34" Type="http://schemas.openxmlformats.org/officeDocument/2006/relationships/font" Target="fonts/WorkSansExtraBold-boldItalic.fntdata"/><Relationship Id="rId15" Type="http://schemas.openxmlformats.org/officeDocument/2006/relationships/slide" Target="slides/slide11.xml"/><Relationship Id="rId37" Type="http://schemas.openxmlformats.org/officeDocument/2006/relationships/font" Target="fonts/WorkSansLight-italic.fntdata"/><Relationship Id="rId14" Type="http://schemas.openxmlformats.org/officeDocument/2006/relationships/slide" Target="slides/slide10.xml"/><Relationship Id="rId36" Type="http://schemas.openxmlformats.org/officeDocument/2006/relationships/font" Target="fonts/WorkSansLight-bold.fntdata"/><Relationship Id="rId17" Type="http://schemas.openxmlformats.org/officeDocument/2006/relationships/slide" Target="slides/slide13.xml"/><Relationship Id="rId39" Type="http://schemas.openxmlformats.org/officeDocument/2006/relationships/font" Target="fonts/WorkSans-regular.fntdata"/><Relationship Id="rId16" Type="http://schemas.openxmlformats.org/officeDocument/2006/relationships/slide" Target="slides/slide12.xml"/><Relationship Id="rId38" Type="http://schemas.openxmlformats.org/officeDocument/2006/relationships/font" Target="fonts/WorkSansLight-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8b35e0390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8b35e0390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1800">
                <a:solidFill>
                  <a:schemeClr val="dk1"/>
                </a:solidFill>
                <a:latin typeface="Work Sans"/>
                <a:ea typeface="Work Sans"/>
                <a:cs typeface="Work Sans"/>
                <a:sym typeface="Work Sans"/>
              </a:rPr>
              <a:t>There was a significant decline in US bond yields during the 4</a:t>
            </a:r>
            <a:r>
              <a:rPr baseline="30000" lang="en" sz="3000">
                <a:solidFill>
                  <a:schemeClr val="dk1"/>
                </a:solidFill>
                <a:latin typeface="Work Sans"/>
                <a:ea typeface="Work Sans"/>
                <a:cs typeface="Work Sans"/>
                <a:sym typeface="Work Sans"/>
              </a:rPr>
              <a:t>th</a:t>
            </a:r>
            <a:r>
              <a:rPr lang="en" sz="1800">
                <a:solidFill>
                  <a:schemeClr val="dk1"/>
                </a:solidFill>
                <a:latin typeface="Work Sans"/>
                <a:ea typeface="Work Sans"/>
                <a:cs typeface="Work Sans"/>
                <a:sym typeface="Work Sans"/>
              </a:rPr>
              <a:t> quarter that drove returns.  In particular, the intermediate and long parts of the curve saw their yields fall more dramatically vs. the shorter end of the curve. </a:t>
            </a:r>
            <a:endParaRPr sz="18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Clr>
                <a:schemeClr val="dk1"/>
              </a:buClr>
              <a:buSzPts val="1100"/>
              <a:buFont typeface="Arial"/>
              <a:buNone/>
            </a:pPr>
            <a:r>
              <a:rPr lang="en" sz="1800">
                <a:solidFill>
                  <a:schemeClr val="dk1"/>
                </a:solidFill>
                <a:latin typeface="Work Sans"/>
                <a:ea typeface="Work Sans"/>
                <a:cs typeface="Work Sans"/>
                <a:sym typeface="Work Sans"/>
              </a:rPr>
              <a:t>And if you look at Q4 returns, they were a major driver of 2023 returns overall.  For example, 5-10 yr corporates had a Q4 return of 8.1% but a return overall for 2023 of 8.8%.</a:t>
            </a:r>
            <a:endParaRPr sz="18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Clr>
                <a:schemeClr val="dk1"/>
              </a:buClr>
              <a:buSzPts val="1100"/>
              <a:buFont typeface="Arial"/>
              <a:buNone/>
            </a:pPr>
            <a:r>
              <a:rPr lang="en" sz="1800">
                <a:solidFill>
                  <a:schemeClr val="dk1"/>
                </a:solidFill>
                <a:latin typeface="Work Sans"/>
                <a:ea typeface="Work Sans"/>
                <a:cs typeface="Work Sans"/>
                <a:sym typeface="Work Sans"/>
              </a:rPr>
              <a:t>Global bonds ex-US (hedged USD) also had a strong 2023 with gains of 8.3%.</a:t>
            </a:r>
            <a:endParaRPr sz="18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None/>
            </a:pPr>
            <a:r>
              <a:t/>
            </a:r>
            <a:endParaRPr sz="16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sz="1800">
              <a:solidFill>
                <a:schemeClr val="dk1"/>
              </a:solidFill>
              <a:latin typeface="Work Sans"/>
              <a:ea typeface="Work Sans"/>
              <a:cs typeface="Work Sans"/>
              <a:sym typeface="Work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8b35e0390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8b35e0390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This is a set of charts we often include because there are several good stories to tell.</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For example, if you look at the chart on the top left, it tells a few good stories.  For one, you can see the rate levels we are at today vs. the near zero levels of just a few short years ago.  This is important for investors as they can now receive actual income on their fixed income (bonds).  Also, you can see how the curve for 12/31/2023 is below that of the one for 9/30/2023, highlighting how strong the bond rally was over the last quarter, generating strong returns across Treasuries.  Plus, while the curve from 12/31/2023 is very similar to the curve from the previous year, it doesn’t show how much change actually occurred throughout the year.  And finally, the curve is still inverted, meaning shorter term yields are higher vs. longer term yields. However, we would caution about having too much in cash, as reinvestment risk could be an issue.</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Separately, if you look at the chart on the top right, you can see how the various country curves are differently shaped and at different levels of rates, highlighting the diversification opportunities that exist by investing globally in bonds too.</a:t>
            </a:r>
            <a:endParaRPr sz="14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None/>
            </a:pPr>
            <a:r>
              <a:rPr lang="en" sz="1400">
                <a:solidFill>
                  <a:schemeClr val="dk1"/>
                </a:solidFill>
                <a:latin typeface="Work Sans"/>
                <a:ea typeface="Work Sans"/>
                <a:cs typeface="Work Sans"/>
                <a:sym typeface="Work Sans"/>
              </a:rPr>
              <a:t> </a:t>
            </a:r>
            <a:endParaRPr sz="14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None/>
            </a:pPr>
            <a:r>
              <a:t/>
            </a:r>
            <a:endParaRPr sz="14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sz="1400">
              <a:solidFill>
                <a:schemeClr val="dk1"/>
              </a:solidFill>
              <a:latin typeface="Work Sans"/>
              <a:ea typeface="Work Sans"/>
              <a:cs typeface="Work Sans"/>
              <a:sym typeface="Work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8b35e0390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8b35e0390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All US stock indexes had strong gains for the quarter and the year. </a:t>
            </a:r>
            <a:endParaRPr sz="14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Large growth stocks have the highest annual return (+42.7%), but returns are only being driven by a few stocks.</a:t>
            </a:r>
            <a:endParaRPr sz="14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None/>
            </a:pPr>
            <a:r>
              <a:t/>
            </a:r>
            <a:endParaRPr sz="14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sz="1400">
              <a:solidFill>
                <a:schemeClr val="dk1"/>
              </a:solidFill>
              <a:latin typeface="Work Sans"/>
              <a:ea typeface="Work Sans"/>
              <a:cs typeface="Work Sans"/>
              <a:sym typeface="Work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8b35e03906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8b35e03906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The S&amp;P 500 had a stellar 2023 return of 26.3%.  However, the majority of that return came from just 7 stocks, now known as the Magnificent 7 as they had a ridiculously strong 2023 with a combined return of 76.3%, compared to the 13.7% return of the remaining stocks in the S&amp;P 500. This is important because when investors see the return of the S&amp;P 500, they should know it is being driven by just a few names and not the broad market in general.  Plus, when a stock rally is broad, the overall health of the market is considered to be better. </a:t>
            </a:r>
            <a:endParaRPr sz="14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sz="1400">
              <a:solidFill>
                <a:schemeClr val="dk1"/>
              </a:solidFill>
              <a:latin typeface="Work Sans"/>
              <a:ea typeface="Work Sans"/>
              <a:cs typeface="Work Sans"/>
              <a:sym typeface="Work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8b35e03906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8b35e03906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Just how big are the Magnificent Seven today?  They are so large that their combined market cap is roughly the same size as the equity markets of Japan, Canada, and the UK combined.</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It is also important to think about the valuation of these 7 US large cap stocks.  Per JP Morgan, at year end these 7 stocks had a forward P/E ratio of 26.9x, vs. 19.5x for the S&amp;P 500 overall and 17.1x for the remaining stocks in the S&amp;P 500, suggesting these 7 stocks are overvalued vs. their peers. It doesn’t mean they still can’t go up; it just means they appear to be overvalued.</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When we look outside the US, the MSCI ACWI ex-US has a forward P/E ratio of only 12.9x, suggesting they are undervalued vs. their US counterparts.</a:t>
            </a:r>
            <a:endParaRPr sz="14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None/>
            </a:pPr>
            <a:r>
              <a:t/>
            </a:r>
            <a:endParaRPr sz="14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sz="1400">
              <a:solidFill>
                <a:schemeClr val="dk1"/>
              </a:solidFill>
              <a:latin typeface="Work Sans"/>
              <a:ea typeface="Work Sans"/>
              <a:cs typeface="Work Sans"/>
              <a:sym typeface="Work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8b35e03906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8b35e0390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Similar to the US, non-US stock returns were quite strong in Q4 and for the year.  International large caps outperformed their small cap peers for the year, as well as outperforming emerging market and frontier stocks.</a:t>
            </a:r>
            <a:endParaRPr sz="14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Unlike the S&amp;P 500, whose return is dominated by just a few stocks, international indexes are currently more balanced and diversified.  The top ten stocks in the MSCI World ex-US IMI returned 18.3% during 2023, while the remaining stocks generated a very similar return of 18.0%.  </a:t>
            </a:r>
            <a:endParaRPr sz="14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None/>
            </a:pPr>
            <a:r>
              <a:t/>
            </a:r>
            <a:endParaRPr sz="14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sz="1400">
              <a:solidFill>
                <a:schemeClr val="dk1"/>
              </a:solidFill>
              <a:latin typeface="Work Sans"/>
              <a:ea typeface="Work Sans"/>
              <a:cs typeface="Work Sans"/>
              <a:sym typeface="Work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8b95888f1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8b95888f1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WSJ’s Dollar Index (BUXX) represents the value of the USD relative to a basket of 16 foreign currencies.</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A rising dollar is generally good for US consumers as it makes foreign goods cheaper to purchase, but bad for owners of non-dollar-denominated assets, such as foreign stocks.  Said differently, a strong dollar hurts international returns.  A strong dollar also hurts US exports and therefore can also negatively impact US production and employment.</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The top chart shows the movement over the last 20 years for longer term trends while the bottom chart shows the last 3 months where the dollar fell over the quarter.  The top chart shows the dollar is currently still stronger than most other time since the inception of this WSJ Dollar Index. A continued US Dollar decline would be a tailwind for non-US equity returns to be stronger vs. US equities. </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For 2023, while the USD had periods of strength and weakness relative to other currencies throughout the year, it ultimately fell slightly for the year.  The BUXX index level at the end of 2022 was 96.56 and was 95.83 at the end of 2023, for a loss of less than 1%.</a:t>
            </a:r>
            <a:endParaRPr sz="14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rPr lang="en" sz="1400">
                <a:solidFill>
                  <a:schemeClr val="dk1"/>
                </a:solidFill>
                <a:latin typeface="Work Sans"/>
                <a:ea typeface="Work Sans"/>
                <a:cs typeface="Work Sans"/>
                <a:sym typeface="Work Sans"/>
              </a:rPr>
              <a:t> </a:t>
            </a:r>
            <a:endParaRPr sz="1400">
              <a:solidFill>
                <a:schemeClr val="dk1"/>
              </a:solidFill>
              <a:latin typeface="Work Sans"/>
              <a:ea typeface="Work Sans"/>
              <a:cs typeface="Work Sans"/>
              <a:sym typeface="Work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8b95888f1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8b95888f1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A common question we receive is “why should we own non-US stocks when US stocks have outperformed non-US stocks for most of the last decade or so?”</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One reason why we like intl stocks is for diversification.  While US stocks have outperformed more recently, that hasn’t always been the case.  In fact, you only need to go back to the 2000’s to find the last period when intl stocks outperformed.  Remember the “lost decade” when the S&amp;P 500 earned almost no return?</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As we showed on the last slide, the US Dollar is also relatively strong vs. a basket of other currencies.  If the USD were to weaken, it would be a tailwind for non-US stocks.</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None/>
            </a:pPr>
            <a:r>
              <a:rPr lang="en" sz="1400">
                <a:solidFill>
                  <a:schemeClr val="dk1"/>
                </a:solidFill>
                <a:latin typeface="Work Sans"/>
                <a:ea typeface="Work Sans"/>
                <a:cs typeface="Work Sans"/>
                <a:sym typeface="Work Sans"/>
              </a:rPr>
              <a:t>And finally, as this chart shows, not only are most non-US stocks currently undervalued vs. their last 25 year averages, they are also well undervalued relative to US stocks, which are currently overvalued vs. their last 25 yrs</a:t>
            </a:r>
            <a:endParaRPr sz="1400">
              <a:solidFill>
                <a:schemeClr val="dk1"/>
              </a:solidFill>
              <a:latin typeface="Work Sans"/>
              <a:ea typeface="Work Sans"/>
              <a:cs typeface="Work Sans"/>
              <a:sym typeface="Work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8b95888f1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8b95888f1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2024 is a presidential election year.  And even though we know clients can have varying political opinions, we wanted to address the topic head on.</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400">
                <a:solidFill>
                  <a:srgbClr val="101010"/>
                </a:solidFill>
                <a:latin typeface="Work Sans"/>
                <a:ea typeface="Work Sans"/>
                <a:cs typeface="Work Sans"/>
                <a:sym typeface="Work Sans"/>
              </a:rPr>
              <a:t>The chart shows the average percentage of respondents rating the economy as good by political party for each year. What we know from looking at historical data is that the economy rating gap between the Democrats and Republicans — the difference between the percentage of each saying good — has increased since the early 2000s’s, during the Republican George W. Bush's administration.  Since then, how Americans assess the economy began to be viewed more through a political lens, and this became more connected to the party of the sitting president. In more recent years, the pace at which this gap emerges has accelerated, a further sign that views of the economy have often become a proxy for views of the sitting president. </a:t>
            </a:r>
            <a:endParaRPr sz="1400">
              <a:solidFill>
                <a:srgbClr val="101010"/>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400">
                <a:solidFill>
                  <a:srgbClr val="101010"/>
                </a:solidFill>
                <a:latin typeface="Work Sans"/>
                <a:ea typeface="Work Sans"/>
                <a:cs typeface="Work Sans"/>
                <a:sym typeface="Work Sans"/>
              </a:rPr>
              <a:t>The question is, should your political opinions drive how you invest? </a:t>
            </a:r>
            <a:r>
              <a:rPr lang="en" sz="1400">
                <a:solidFill>
                  <a:schemeClr val="dk1"/>
                </a:solidFill>
                <a:latin typeface="Work Sans"/>
                <a:ea typeface="Work Sans"/>
                <a:cs typeface="Work Sans"/>
                <a:sym typeface="Work Sans"/>
              </a:rPr>
              <a:t>In our opinion, no, they shouldn’t.  Historically, there has been little to no correlation between the political party in the White House and how markets have performed.</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To provide an example, let’s say you were a Republican when President Obama’s term started, were strongly against his policies, and decided to not invest during his presidential terms.  If you would have done this, you would have missed out on annualized returns of 16.3%.  Missing out on these returns would not have been favorable for your long term financial plans.</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Now let’s say you were a Democrat when President Trump went into office, were against his policies, and decided to not invest during his presidential terms.  If you would have done this, you would have missed out on annualized returns of 16.0%.  Like in the previous scenario, missing out on these returns would not have been favorable for your long term financial plans either.</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In other words, don’t let your political opinions drive your investment plans.</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None/>
            </a:pPr>
            <a:r>
              <a:t/>
            </a:r>
            <a:endParaRPr sz="1600">
              <a:solidFill>
                <a:schemeClr val="dk1"/>
              </a:solidFill>
            </a:endParaRPr>
          </a:p>
          <a:p>
            <a:pPr indent="0" lvl="0" marL="139700" rtl="0" algn="l">
              <a:lnSpc>
                <a:spcPct val="115000"/>
              </a:lnSpc>
              <a:spcBef>
                <a:spcPts val="0"/>
              </a:spcBef>
              <a:spcAft>
                <a:spcPts val="0"/>
              </a:spcAft>
              <a:buNone/>
            </a:pPr>
            <a:r>
              <a:t/>
            </a:r>
            <a:endParaRPr sz="18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3cc43e661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3cc43e661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Do investments matter?  Of course they do; however it is not investments alone that will help you achieve your goals.  Maintaining a focus on these bullet points is what really matters in helping you achieve your goals.</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3cc43e6617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3cc43e661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chemeClr val="dk1"/>
              </a:buClr>
              <a:buSzPts val="1100"/>
              <a:buFont typeface="Arial"/>
              <a:buNone/>
            </a:pPr>
            <a:r>
              <a:rPr lang="en"/>
              <a:t>As always, we like to take a balanced approach to looking at the global economy and markets, not reacting too positively or negatively to any news.</a:t>
            </a:r>
            <a:endParaRPr/>
          </a:p>
          <a:p>
            <a:pPr indent="0" lvl="0" marL="13970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8b95888f1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8b95888f1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None/>
            </a:pPr>
            <a:r>
              <a:rPr lang="en" sz="1600">
                <a:solidFill>
                  <a:schemeClr val="dk1"/>
                </a:solidFill>
              </a:rPr>
              <a:t>In Q3 2020, this chart was changed to the Callan chart, which is only updated annually.  It was changed to this chart to show a greater number of annual periods.</a:t>
            </a:r>
            <a:endParaRPr sz="1600">
              <a:solidFill>
                <a:schemeClr val="dk1"/>
              </a:solidFill>
            </a:endParaRPr>
          </a:p>
          <a:p>
            <a:pPr indent="0" lvl="0" marL="139700" rtl="0" algn="l">
              <a:lnSpc>
                <a:spcPct val="115000"/>
              </a:lnSpc>
              <a:spcBef>
                <a:spcPts val="0"/>
              </a:spcBef>
              <a:spcAft>
                <a:spcPts val="0"/>
              </a:spcAft>
              <a:buNone/>
            </a:pPr>
            <a:r>
              <a:rPr lang="en" sz="1600">
                <a:solidFill>
                  <a:schemeClr val="dk1"/>
                </a:solidFill>
              </a:rPr>
              <a:t>The chart is updated during the first quarter each year so it will still be the previous years chart in the Q4 version each year.</a:t>
            </a:r>
            <a:endParaRPr sz="1600">
              <a:solidFill>
                <a:schemeClr val="dk1"/>
              </a:solidFill>
            </a:endParaRPr>
          </a:p>
          <a:p>
            <a:pPr indent="0" lvl="0" marL="139700" rtl="0" algn="l">
              <a:lnSpc>
                <a:spcPct val="115000"/>
              </a:lnSpc>
              <a:spcBef>
                <a:spcPts val="0"/>
              </a:spcBef>
              <a:spcAft>
                <a:spcPts val="0"/>
              </a:spcAft>
              <a:buNone/>
            </a:pPr>
            <a:r>
              <a:rPr lang="en" sz="1600">
                <a:solidFill>
                  <a:schemeClr val="dk1"/>
                </a:solidFill>
              </a:rPr>
              <a:t>Note that in 2021, the chart started the inclusion of hedge funds.</a:t>
            </a:r>
            <a:endParaRPr sz="1600">
              <a:solidFill>
                <a:schemeClr val="dk1"/>
              </a:solidFill>
            </a:endParaRPr>
          </a:p>
          <a:p>
            <a:pPr indent="0" lvl="0" marL="139700" rtl="0" algn="l">
              <a:lnSpc>
                <a:spcPct val="115000"/>
              </a:lnSpc>
              <a:spcBef>
                <a:spcPts val="0"/>
              </a:spcBef>
              <a:spcAft>
                <a:spcPts val="0"/>
              </a:spcAft>
              <a:buNone/>
            </a:pPr>
            <a:r>
              <a:t/>
            </a:r>
            <a:endParaRPr sz="1600">
              <a:solidFill>
                <a:schemeClr val="dk1"/>
              </a:solidFill>
            </a:endParaRPr>
          </a:p>
          <a:p>
            <a:pPr indent="0" lvl="0" marL="139700" rtl="0" algn="l">
              <a:lnSpc>
                <a:spcPct val="115000"/>
              </a:lnSpc>
              <a:spcBef>
                <a:spcPts val="0"/>
              </a:spcBef>
              <a:spcAft>
                <a:spcPts val="0"/>
              </a:spcAft>
              <a:buNone/>
            </a:pPr>
            <a:r>
              <a:t/>
            </a:r>
            <a:endParaRPr sz="18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7e40991e4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7e40991e4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7e40991e4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7e40991e4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e40991e4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7e40991e4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1600">
                <a:solidFill>
                  <a:schemeClr val="dk1"/>
                </a:solidFill>
              </a:rPr>
              <a:t>Congress came to a compromise at the end of September to avoid a government shutdown, at least for now, as the bill just signed only funds the government through November 17, 2023.  Should investors be concerned about a shutdown having a significant negative impact on the economy and markets?  No, if history is any indication.  Overall, there have been 21 government shutdowns since 1976.  and one could classify the mixed market results as noise.  In summary, of the 21 previous shutdowns, 11 saw the S&amp;P move in a positive direction during the shutdown with nine experiencing declines (one shutdown occurred overnight, when markets were closed, so there was no market impact).</a:t>
            </a:r>
            <a:endParaRPr sz="16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6586b2f12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6586b2f12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8b35e0390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8b35e0390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On the last slide we mentioned the 2023 return for the S&amp;P 500 was 26.3%.  But as this slide shows, it wasn’t a smooth ride to get there.</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Through the year, we can see how the Fed’s pace of rate increases slowed until they paused later in the year, we can see how even in the second quarter the economic forecasts for Goldman Sachs still suggested a 35% chance of a recession, all the while the S&amp;P experienced highs and lows throughout various parts of the year.</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None/>
            </a:pPr>
            <a:r>
              <a:t/>
            </a:r>
            <a:endParaRPr sz="1400">
              <a:solidFill>
                <a:schemeClr val="dk1"/>
              </a:solidFill>
              <a:latin typeface="Work Sans"/>
              <a:ea typeface="Work Sans"/>
              <a:cs typeface="Work Sans"/>
              <a:sym typeface="Work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8b35e0390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8b35e0390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This chart shows the consensus estimates from industry strategy forecasts vs actual S&amp;P 500 returns through November 2023 and the preceding 5 years.  The results are not favorable for forecasters.  For the five completed years, the estimation error ranged from 26% too low to 21% too high.  On average, the median annual estimate was off by about 18%, nearly double the index’s long-term average annual return.</a:t>
            </a:r>
            <a:endParaRPr sz="14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6586b2f12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6586b2f12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More specifically this chart looks at the exact same institutions we reviewed last year at this time, so this list had no cherry-picking.  We wanted to update their 2023 forecasts with what actually occurred.</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Each of the firms shown had lower forecasts vs. what actually occurred, from being off by 8% to being off by 22%  In other words, while forecasting makes for interesting debate and conversation, we wouldn’t suggest basing your investment strategy off of forecasts.</a:t>
            </a:r>
            <a:endParaRPr sz="14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6586b2f12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6586b2f12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None/>
            </a:pPr>
            <a:r>
              <a:rPr lang="en" sz="1400">
                <a:solidFill>
                  <a:schemeClr val="dk1"/>
                </a:solidFill>
                <a:latin typeface="Work Sans"/>
                <a:ea typeface="Work Sans"/>
                <a:cs typeface="Work Sans"/>
                <a:sym typeface="Work Sans"/>
              </a:rPr>
              <a:t>Speaking about how wrong forecasts can be, there was broad consensus at the end of 2022 that there would be a recession in 2023, a recession that never occurred. </a:t>
            </a:r>
            <a:endParaRPr sz="1400">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None/>
            </a:pPr>
            <a:r>
              <a:rPr lang="en" sz="1400">
                <a:solidFill>
                  <a:schemeClr val="dk1"/>
                </a:solidFill>
                <a:latin typeface="Work Sans"/>
                <a:ea typeface="Work Sans"/>
                <a:cs typeface="Work Sans"/>
                <a:sym typeface="Work Sans"/>
              </a:rPr>
              <a:t>In fact, 2023 was somewhat of an odd year in that we witnessed a continued decrease in the inflation rate without a corresponding increase in unemployment, an event that Fed Chair Jerome Powell referred to as “a surprise to just about everybody.”</a:t>
            </a:r>
            <a:endParaRPr sz="14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Clr>
                <a:schemeClr val="dk1"/>
              </a:buClr>
              <a:buSzPts val="1100"/>
              <a:buFont typeface="Arial"/>
              <a:buNone/>
            </a:pPr>
            <a:r>
              <a:t/>
            </a:r>
            <a:endParaRPr sz="14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sz="1400">
              <a:solidFill>
                <a:schemeClr val="dk1"/>
              </a:solidFill>
              <a:latin typeface="Work Sans"/>
              <a:ea typeface="Work Sans"/>
              <a:cs typeface="Work Sans"/>
              <a:sym typeface="Work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7e40991e40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7e40991e4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Speaking about inflation, for at least the last year we have spoken about the three P’s of pace, pause, and pivot.  We all remember what happened in 2022.  Looking back to the 2</a:t>
            </a:r>
            <a:r>
              <a:rPr baseline="30000" lang="en" sz="1400">
                <a:solidFill>
                  <a:schemeClr val="dk1"/>
                </a:solidFill>
                <a:latin typeface="Work Sans"/>
                <a:ea typeface="Work Sans"/>
                <a:cs typeface="Work Sans"/>
                <a:sym typeface="Work Sans"/>
              </a:rPr>
              <a:t>nd</a:t>
            </a:r>
            <a:r>
              <a:rPr lang="en" sz="1400">
                <a:solidFill>
                  <a:schemeClr val="dk1"/>
                </a:solidFill>
                <a:latin typeface="Work Sans"/>
                <a:ea typeface="Work Sans"/>
                <a:cs typeface="Work Sans"/>
                <a:sym typeface="Work Sans"/>
              </a:rPr>
              <a:t> quarter of 2023, we saw the Fed implement their last rate increase, moving rates up by 0.25% in July. Since then, the Fed has hit the pause button as the Fed Funds rate remains at the 5.25-5.5% range it set over the summer.</a:t>
            </a:r>
            <a:endParaRPr sz="14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Clr>
                <a:schemeClr val="dk1"/>
              </a:buClr>
              <a:buSzPts val="1100"/>
              <a:buFont typeface="Arial"/>
              <a:buNone/>
            </a:pPr>
            <a:r>
              <a:rPr lang="en" sz="1400">
                <a:solidFill>
                  <a:schemeClr val="dk1"/>
                </a:solidFill>
                <a:latin typeface="Work Sans"/>
                <a:ea typeface="Work Sans"/>
                <a:cs typeface="Work Sans"/>
                <a:sym typeface="Work Sans"/>
              </a:rPr>
              <a:t>The Fed says they will continue to be data dependent on making any future changes as inflation is still higher than desired, and with a labor market that remains tight. They have continued to promote the idea that even though inflation has moderated from last year’s highs, there is still a long way to go to hit their 2% target, and that there are no guarantees what the future will bring.  In other words, it could be a while before the Fed pivots, and starts lowering the Fed Funds rate.  </a:t>
            </a:r>
            <a:endParaRPr sz="1400">
              <a:solidFill>
                <a:schemeClr val="dk1"/>
              </a:solidFill>
              <a:latin typeface="Work Sans"/>
              <a:ea typeface="Work Sans"/>
              <a:cs typeface="Work Sans"/>
              <a:sym typeface="Work Sans"/>
            </a:endParaRPr>
          </a:p>
          <a:p>
            <a:pPr indent="0" lvl="0" marL="0" rtl="0" algn="just">
              <a:lnSpc>
                <a:spcPct val="115000"/>
              </a:lnSpc>
              <a:spcBef>
                <a:spcPts val="0"/>
              </a:spcBef>
              <a:spcAft>
                <a:spcPts val="0"/>
              </a:spcAft>
              <a:buClr>
                <a:schemeClr val="dk1"/>
              </a:buClr>
              <a:buSzPts val="1100"/>
              <a:buFont typeface="Arial"/>
              <a:buNone/>
            </a:pPr>
            <a:r>
              <a:t/>
            </a:r>
            <a:endParaRPr sz="1400">
              <a:solidFill>
                <a:schemeClr val="dk1"/>
              </a:solidFill>
              <a:latin typeface="Work Sans"/>
              <a:ea typeface="Work Sans"/>
              <a:cs typeface="Work Sans"/>
              <a:sym typeface="Work Sans"/>
            </a:endParaRPr>
          </a:p>
          <a:p>
            <a:pPr indent="0" lvl="0" marL="0" rtl="0" algn="l">
              <a:spcBef>
                <a:spcPts val="0"/>
              </a:spcBef>
              <a:spcAft>
                <a:spcPts val="0"/>
              </a:spcAft>
              <a:buNone/>
            </a:pPr>
            <a:r>
              <a:t/>
            </a:r>
            <a:endParaRPr sz="1400">
              <a:latin typeface="Work Sans"/>
              <a:ea typeface="Work Sans"/>
              <a:cs typeface="Work Sans"/>
              <a:sym typeface="Work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jp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jp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1.jp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hyperlink" Target="https://www.marketwatch.com/story/wall-streets-stock-market-forecasts-for-2022-were-off-by-the-widest-margin-since-2008-will-next-year-be-any-different-11671583416" TargetMode="External"/><Relationship Id="rId5" Type="http://schemas.openxmlformats.org/officeDocument/2006/relationships/hyperlink" Target="https://www.marketwatch.com/story/wall-streets-stock-market-forecasts-for-2022-were-off-by-the-widest-margin-since-2008-will-next-year-be-any-different-11671583416" TargetMode="External"/><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2"/>
          <p:cNvSpPr txBox="1"/>
          <p:nvPr>
            <p:ph type="title"/>
          </p:nvPr>
        </p:nvSpPr>
        <p:spPr>
          <a:xfrm>
            <a:off x="240550" y="657700"/>
            <a:ext cx="90054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2023 Q4 </a:t>
            </a:r>
            <a:endParaRPr/>
          </a:p>
          <a:p>
            <a:pPr indent="0" lvl="0" marL="0" rtl="0" algn="l">
              <a:lnSpc>
                <a:spcPct val="90000"/>
              </a:lnSpc>
              <a:spcBef>
                <a:spcPts val="0"/>
              </a:spcBef>
              <a:spcAft>
                <a:spcPts val="0"/>
              </a:spcAft>
              <a:buNone/>
            </a:pPr>
            <a:r>
              <a:rPr lang="en"/>
              <a:t>Quarterly Market Review</a:t>
            </a:r>
            <a:endParaRPr>
              <a:latin typeface="Work Sans Medium"/>
              <a:ea typeface="Work Sans Medium"/>
              <a:cs typeface="Work Sans Medium"/>
              <a:sym typeface="Work Sans Medium"/>
            </a:endParaRPr>
          </a:p>
        </p:txBody>
      </p:sp>
      <p:pic>
        <p:nvPicPr>
          <p:cNvPr id="65" name="Google Shape;65;p12"/>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66" name="Google Shape;66;p12"/>
          <p:cNvPicPr preferRelativeResize="0"/>
          <p:nvPr/>
        </p:nvPicPr>
        <p:blipFill>
          <a:blip r:embed="rId4">
            <a:alphaModFix/>
          </a:blip>
          <a:stretch>
            <a:fillRect/>
          </a:stretch>
        </p:blipFill>
        <p:spPr>
          <a:xfrm flipH="1">
            <a:off x="775926" y="1807550"/>
            <a:ext cx="2995925" cy="3205624"/>
          </a:xfrm>
          <a:prstGeom prst="rect">
            <a:avLst/>
          </a:prstGeom>
          <a:noFill/>
          <a:ln>
            <a:noFill/>
          </a:ln>
        </p:spPr>
      </p:pic>
      <p:pic>
        <p:nvPicPr>
          <p:cNvPr id="67" name="Google Shape;67;p12"/>
          <p:cNvPicPr preferRelativeResize="0"/>
          <p:nvPr/>
        </p:nvPicPr>
        <p:blipFill>
          <a:blip r:embed="rId5">
            <a:alphaModFix/>
          </a:blip>
          <a:stretch>
            <a:fillRect/>
          </a:stretch>
        </p:blipFill>
        <p:spPr>
          <a:xfrm>
            <a:off x="4480000" y="4210500"/>
            <a:ext cx="4384476" cy="578640"/>
          </a:xfrm>
          <a:prstGeom prst="rect">
            <a:avLst/>
          </a:prstGeom>
          <a:noFill/>
          <a:ln>
            <a:noFill/>
          </a:ln>
        </p:spPr>
      </p:pic>
      <p:sp>
        <p:nvSpPr>
          <p:cNvPr id="68" name="Google Shape;68;p12"/>
          <p:cNvSpPr txBox="1"/>
          <p:nvPr/>
        </p:nvSpPr>
        <p:spPr>
          <a:xfrm>
            <a:off x="4577488" y="3764100"/>
            <a:ext cx="41895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Work Sans"/>
                <a:ea typeface="Work Sans"/>
                <a:cs typeface="Work Sans"/>
                <a:sym typeface="Work Sans"/>
              </a:rPr>
              <a:t>Presented By: Mario Nardone</a:t>
            </a:r>
            <a:endParaRPr b="1" sz="1700">
              <a:latin typeface="Work Sans"/>
              <a:ea typeface="Work Sans"/>
              <a:cs typeface="Work Sans"/>
              <a:sym typeface="Work Sans"/>
            </a:endParaRPr>
          </a:p>
        </p:txBody>
      </p:sp>
      <p:pic>
        <p:nvPicPr>
          <p:cNvPr id="69" name="Google Shape;69;p12"/>
          <p:cNvPicPr preferRelativeResize="0"/>
          <p:nvPr/>
        </p:nvPicPr>
        <p:blipFill>
          <a:blip r:embed="rId6">
            <a:alphaModFix/>
          </a:blip>
          <a:stretch>
            <a:fillRect/>
          </a:stretch>
        </p:blipFill>
        <p:spPr>
          <a:xfrm>
            <a:off x="6199250" y="162400"/>
            <a:ext cx="2881574" cy="651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1"/>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49" name="Google Shape;149;p21"/>
          <p:cNvSpPr txBox="1"/>
          <p:nvPr>
            <p:ph type="title"/>
          </p:nvPr>
        </p:nvSpPr>
        <p:spPr>
          <a:xfrm>
            <a:off x="262800" y="174975"/>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800">
                <a:solidFill>
                  <a:schemeClr val="dk1"/>
                </a:solidFill>
                <a:latin typeface="Work Sans"/>
                <a:ea typeface="Work Sans"/>
                <a:cs typeface="Work Sans"/>
                <a:sym typeface="Work Sans"/>
              </a:rPr>
              <a:t>Global Bond Returns</a:t>
            </a:r>
            <a:endParaRPr sz="2029"/>
          </a:p>
          <a:p>
            <a:pPr indent="0" lvl="0" marL="0" rtl="0" algn="l">
              <a:spcBef>
                <a:spcPts val="0"/>
              </a:spcBef>
              <a:spcAft>
                <a:spcPts val="0"/>
              </a:spcAft>
              <a:buClr>
                <a:schemeClr val="dk1"/>
              </a:buClr>
              <a:buSzPts val="990"/>
              <a:buFont typeface="Arial"/>
              <a:buNone/>
            </a:pPr>
            <a:r>
              <a:t/>
            </a:r>
            <a:endParaRPr sz="3330"/>
          </a:p>
        </p:txBody>
      </p:sp>
      <p:sp>
        <p:nvSpPr>
          <p:cNvPr id="150" name="Google Shape;150;p21"/>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51" name="Google Shape;151;p21"/>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52" name="Google Shape;152;p21"/>
          <p:cNvSpPr txBox="1"/>
          <p:nvPr/>
        </p:nvSpPr>
        <p:spPr>
          <a:xfrm>
            <a:off x="952950" y="4667750"/>
            <a:ext cx="74823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000">
                <a:solidFill>
                  <a:schemeClr val="dk1"/>
                </a:solidFill>
              </a:rPr>
              <a:t>Source: Morningstar, Bloomberg and ICE BofA ML benchmarks shown.  Past performance is not indicative of future results.</a:t>
            </a:r>
            <a:endParaRPr sz="1000">
              <a:solidFill>
                <a:schemeClr val="dk1"/>
              </a:solidFill>
            </a:endParaRPr>
          </a:p>
        </p:txBody>
      </p:sp>
      <p:pic>
        <p:nvPicPr>
          <p:cNvPr id="153" name="Google Shape;153;p21"/>
          <p:cNvPicPr preferRelativeResize="0"/>
          <p:nvPr/>
        </p:nvPicPr>
        <p:blipFill>
          <a:blip r:embed="rId4">
            <a:alphaModFix/>
          </a:blip>
          <a:stretch>
            <a:fillRect/>
          </a:stretch>
        </p:blipFill>
        <p:spPr>
          <a:xfrm>
            <a:off x="1700913" y="782825"/>
            <a:ext cx="5742167" cy="3723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2"/>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59" name="Google Shape;159;p22"/>
          <p:cNvSpPr txBox="1"/>
          <p:nvPr>
            <p:ph type="title"/>
          </p:nvPr>
        </p:nvSpPr>
        <p:spPr>
          <a:xfrm>
            <a:off x="202975" y="228775"/>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100">
                <a:solidFill>
                  <a:schemeClr val="dk1"/>
                </a:solidFill>
                <a:latin typeface="Work Sans"/>
                <a:ea typeface="Work Sans"/>
                <a:cs typeface="Work Sans"/>
                <a:sym typeface="Work Sans"/>
              </a:rPr>
              <a:t>Stories from global yield curves</a:t>
            </a:r>
            <a:endParaRPr sz="1330"/>
          </a:p>
          <a:p>
            <a:pPr indent="0" lvl="0" marL="0" rtl="0" algn="l">
              <a:spcBef>
                <a:spcPts val="0"/>
              </a:spcBef>
              <a:spcAft>
                <a:spcPts val="0"/>
              </a:spcAft>
              <a:buClr>
                <a:schemeClr val="dk1"/>
              </a:buClr>
              <a:buSzPts val="990"/>
              <a:buFont typeface="Arial"/>
              <a:buNone/>
            </a:pPr>
            <a:r>
              <a:t/>
            </a:r>
            <a:endParaRPr sz="3330"/>
          </a:p>
        </p:txBody>
      </p:sp>
      <p:sp>
        <p:nvSpPr>
          <p:cNvPr id="160" name="Google Shape;160;p22"/>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61" name="Google Shape;161;p22"/>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62" name="Google Shape;162;p22"/>
          <p:cNvSpPr txBox="1"/>
          <p:nvPr/>
        </p:nvSpPr>
        <p:spPr>
          <a:xfrm>
            <a:off x="1168663" y="4589700"/>
            <a:ext cx="69042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000">
                <a:solidFill>
                  <a:schemeClr val="dk1"/>
                </a:solidFill>
                <a:latin typeface="Calibri"/>
                <a:ea typeface="Calibri"/>
                <a:cs typeface="Calibri"/>
                <a:sym typeface="Calibri"/>
              </a:rPr>
              <a:t>Source: Bloomberg</a:t>
            </a:r>
            <a:endParaRPr sz="1000">
              <a:solidFill>
                <a:schemeClr val="dk1"/>
              </a:solidFill>
              <a:latin typeface="Calibri"/>
              <a:ea typeface="Calibri"/>
              <a:cs typeface="Calibri"/>
              <a:sym typeface="Calibri"/>
            </a:endParaRPr>
          </a:p>
        </p:txBody>
      </p:sp>
      <p:pic>
        <p:nvPicPr>
          <p:cNvPr id="163" name="Google Shape;163;p22"/>
          <p:cNvPicPr preferRelativeResize="0"/>
          <p:nvPr/>
        </p:nvPicPr>
        <p:blipFill>
          <a:blip r:embed="rId4">
            <a:alphaModFix/>
          </a:blip>
          <a:stretch>
            <a:fillRect/>
          </a:stretch>
        </p:blipFill>
        <p:spPr>
          <a:xfrm>
            <a:off x="2004113" y="743725"/>
            <a:ext cx="5233325" cy="3762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3"/>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69" name="Google Shape;169;p23"/>
          <p:cNvSpPr txBox="1"/>
          <p:nvPr>
            <p:ph type="title"/>
          </p:nvPr>
        </p:nvSpPr>
        <p:spPr>
          <a:xfrm>
            <a:off x="181725" y="144575"/>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500">
                <a:solidFill>
                  <a:schemeClr val="dk1"/>
                </a:solidFill>
                <a:latin typeface="Work Sans"/>
                <a:ea typeface="Work Sans"/>
                <a:cs typeface="Work Sans"/>
                <a:sym typeface="Work Sans"/>
              </a:rPr>
              <a:t>US Stock Returns by size and style</a:t>
            </a:r>
            <a:endParaRPr sz="1729"/>
          </a:p>
          <a:p>
            <a:pPr indent="0" lvl="0" marL="0" rtl="0" algn="l">
              <a:spcBef>
                <a:spcPts val="0"/>
              </a:spcBef>
              <a:spcAft>
                <a:spcPts val="0"/>
              </a:spcAft>
              <a:buClr>
                <a:schemeClr val="dk1"/>
              </a:buClr>
              <a:buSzPts val="990"/>
              <a:buFont typeface="Arial"/>
              <a:buNone/>
            </a:pPr>
            <a:r>
              <a:t/>
            </a:r>
            <a:endParaRPr sz="3330"/>
          </a:p>
        </p:txBody>
      </p:sp>
      <p:sp>
        <p:nvSpPr>
          <p:cNvPr id="170" name="Google Shape;170;p23"/>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71" name="Google Shape;171;p23"/>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72" name="Google Shape;172;p23"/>
          <p:cNvSpPr txBox="1"/>
          <p:nvPr/>
        </p:nvSpPr>
        <p:spPr>
          <a:xfrm>
            <a:off x="952950" y="4667750"/>
            <a:ext cx="7482300" cy="51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000">
                <a:solidFill>
                  <a:schemeClr val="dk1"/>
                </a:solidFill>
                <a:latin typeface="Work Sans"/>
                <a:ea typeface="Work Sans"/>
                <a:cs typeface="Work Sans"/>
                <a:sym typeface="Work Sans"/>
              </a:rPr>
              <a:t>Source: Morningstar, Russell benchmarks shown. Past performance is not indicative of future results.</a:t>
            </a:r>
            <a:endParaRPr sz="1000">
              <a:solidFill>
                <a:schemeClr val="dk1"/>
              </a:solidFill>
              <a:latin typeface="Work Sans"/>
              <a:ea typeface="Work Sans"/>
              <a:cs typeface="Work Sans"/>
              <a:sym typeface="Work Sans"/>
            </a:endParaRPr>
          </a:p>
          <a:p>
            <a:pPr indent="0" lvl="0" marL="0" rtl="0" algn="ctr">
              <a:lnSpc>
                <a:spcPct val="115000"/>
              </a:lnSpc>
              <a:spcBef>
                <a:spcPts val="0"/>
              </a:spcBef>
              <a:spcAft>
                <a:spcPts val="0"/>
              </a:spcAft>
              <a:buNone/>
            </a:pPr>
            <a:r>
              <a:t/>
            </a:r>
            <a:endParaRPr sz="1000">
              <a:solidFill>
                <a:schemeClr val="dk1"/>
              </a:solidFill>
            </a:endParaRPr>
          </a:p>
        </p:txBody>
      </p:sp>
      <p:pic>
        <p:nvPicPr>
          <p:cNvPr id="173" name="Google Shape;173;p23"/>
          <p:cNvPicPr preferRelativeResize="0"/>
          <p:nvPr/>
        </p:nvPicPr>
        <p:blipFill>
          <a:blip r:embed="rId4">
            <a:alphaModFix/>
          </a:blip>
          <a:stretch>
            <a:fillRect/>
          </a:stretch>
        </p:blipFill>
        <p:spPr>
          <a:xfrm>
            <a:off x="1746675" y="734775"/>
            <a:ext cx="5871099" cy="38185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4"/>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79" name="Google Shape;179;p24"/>
          <p:cNvSpPr txBox="1"/>
          <p:nvPr>
            <p:ph type="title"/>
          </p:nvPr>
        </p:nvSpPr>
        <p:spPr>
          <a:xfrm>
            <a:off x="80500" y="191750"/>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600">
                <a:solidFill>
                  <a:schemeClr val="dk1"/>
                </a:solidFill>
                <a:latin typeface="Work Sans"/>
                <a:ea typeface="Work Sans"/>
                <a:cs typeface="Work Sans"/>
                <a:sym typeface="Work Sans"/>
              </a:rPr>
              <a:t>The Magnificent 7 Drove the S&amp;P 500	</a:t>
            </a:r>
            <a:endParaRPr sz="1829"/>
          </a:p>
          <a:p>
            <a:pPr indent="0" lvl="0" marL="0" rtl="0" algn="l">
              <a:spcBef>
                <a:spcPts val="0"/>
              </a:spcBef>
              <a:spcAft>
                <a:spcPts val="0"/>
              </a:spcAft>
              <a:buClr>
                <a:schemeClr val="dk1"/>
              </a:buClr>
              <a:buSzPts val="990"/>
              <a:buFont typeface="Arial"/>
              <a:buNone/>
            </a:pPr>
            <a:r>
              <a:t/>
            </a:r>
            <a:endParaRPr sz="3330"/>
          </a:p>
        </p:txBody>
      </p:sp>
      <p:sp>
        <p:nvSpPr>
          <p:cNvPr id="180" name="Google Shape;180;p24"/>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81" name="Google Shape;181;p24"/>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82" name="Google Shape;182;p24"/>
          <p:cNvSpPr txBox="1"/>
          <p:nvPr/>
        </p:nvSpPr>
        <p:spPr>
          <a:xfrm>
            <a:off x="0" y="4589700"/>
            <a:ext cx="9144000" cy="542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Source: Morningstar. Past performance is no guarantee of future results.</a:t>
            </a:r>
            <a:endParaRPr sz="10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sz="500">
              <a:solidFill>
                <a:schemeClr val="dk1"/>
              </a:solidFill>
              <a:latin typeface="Work Sans"/>
              <a:ea typeface="Work Sans"/>
              <a:cs typeface="Work Sans"/>
              <a:sym typeface="Work Sans"/>
            </a:endParaRPr>
          </a:p>
          <a:p>
            <a:pPr indent="0" lvl="0" marL="0" rtl="0" algn="ctr">
              <a:lnSpc>
                <a:spcPct val="115000"/>
              </a:lnSpc>
              <a:spcBef>
                <a:spcPts val="0"/>
              </a:spcBef>
              <a:spcAft>
                <a:spcPts val="0"/>
              </a:spcAft>
              <a:buNone/>
            </a:pPr>
            <a:r>
              <a:t/>
            </a:r>
            <a:endParaRPr sz="600">
              <a:solidFill>
                <a:schemeClr val="dk1"/>
              </a:solidFill>
            </a:endParaRPr>
          </a:p>
        </p:txBody>
      </p:sp>
      <p:pic>
        <p:nvPicPr>
          <p:cNvPr id="183" name="Google Shape;183;p24"/>
          <p:cNvPicPr preferRelativeResize="0"/>
          <p:nvPr/>
        </p:nvPicPr>
        <p:blipFill>
          <a:blip r:embed="rId4">
            <a:alphaModFix/>
          </a:blip>
          <a:stretch>
            <a:fillRect/>
          </a:stretch>
        </p:blipFill>
        <p:spPr>
          <a:xfrm>
            <a:off x="1168625" y="912450"/>
            <a:ext cx="6666772" cy="35937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5"/>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89" name="Google Shape;189;p25"/>
          <p:cNvSpPr txBox="1"/>
          <p:nvPr>
            <p:ph type="title"/>
          </p:nvPr>
        </p:nvSpPr>
        <p:spPr>
          <a:xfrm>
            <a:off x="116475" y="306625"/>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600">
                <a:solidFill>
                  <a:schemeClr val="dk1"/>
                </a:solidFill>
                <a:latin typeface="Work Sans"/>
                <a:ea typeface="Work Sans"/>
                <a:cs typeface="Work Sans"/>
                <a:sym typeface="Work Sans"/>
              </a:rPr>
              <a:t>Just how big are the magnificent 7?</a:t>
            </a:r>
            <a:endParaRPr sz="1829"/>
          </a:p>
          <a:p>
            <a:pPr indent="0" lvl="0" marL="0" rtl="0" algn="l">
              <a:spcBef>
                <a:spcPts val="0"/>
              </a:spcBef>
              <a:spcAft>
                <a:spcPts val="0"/>
              </a:spcAft>
              <a:buClr>
                <a:schemeClr val="dk1"/>
              </a:buClr>
              <a:buSzPts val="990"/>
              <a:buFont typeface="Arial"/>
              <a:buNone/>
            </a:pPr>
            <a:r>
              <a:t/>
            </a:r>
            <a:endParaRPr sz="3330"/>
          </a:p>
        </p:txBody>
      </p:sp>
      <p:sp>
        <p:nvSpPr>
          <p:cNvPr id="190" name="Google Shape;190;p25"/>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91" name="Google Shape;191;p25"/>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92" name="Google Shape;192;p25"/>
          <p:cNvSpPr txBox="1"/>
          <p:nvPr/>
        </p:nvSpPr>
        <p:spPr>
          <a:xfrm>
            <a:off x="0" y="4589700"/>
            <a:ext cx="9144000" cy="323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900">
                <a:solidFill>
                  <a:schemeClr val="dk1"/>
                </a:solidFill>
                <a:latin typeface="Work Sans"/>
                <a:ea typeface="Work Sans"/>
                <a:cs typeface="Work Sans"/>
                <a:sym typeface="Work Sans"/>
              </a:rPr>
              <a:t>Source: Bloomberg, Apollo Chief Economist</a:t>
            </a:r>
            <a:endParaRPr sz="900">
              <a:solidFill>
                <a:schemeClr val="dk1"/>
              </a:solidFill>
              <a:latin typeface="Work Sans"/>
              <a:ea typeface="Work Sans"/>
              <a:cs typeface="Work Sans"/>
              <a:sym typeface="Work Sans"/>
            </a:endParaRPr>
          </a:p>
        </p:txBody>
      </p:sp>
      <p:pic>
        <p:nvPicPr>
          <p:cNvPr id="193" name="Google Shape;193;p25"/>
          <p:cNvPicPr preferRelativeResize="0"/>
          <p:nvPr/>
        </p:nvPicPr>
        <p:blipFill>
          <a:blip r:embed="rId4">
            <a:alphaModFix/>
          </a:blip>
          <a:stretch>
            <a:fillRect/>
          </a:stretch>
        </p:blipFill>
        <p:spPr>
          <a:xfrm>
            <a:off x="882450" y="838425"/>
            <a:ext cx="7379095" cy="36138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6"/>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99" name="Google Shape;199;p26"/>
          <p:cNvSpPr txBox="1"/>
          <p:nvPr>
            <p:ph type="title"/>
          </p:nvPr>
        </p:nvSpPr>
        <p:spPr>
          <a:xfrm>
            <a:off x="195275" y="211625"/>
            <a:ext cx="62208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100">
                <a:solidFill>
                  <a:schemeClr val="dk1"/>
                </a:solidFill>
                <a:latin typeface="Work Sans"/>
                <a:ea typeface="Work Sans"/>
                <a:cs typeface="Work Sans"/>
                <a:sym typeface="Work Sans"/>
              </a:rPr>
              <a:t>International developed, emerging &amp; frontier stock returns</a:t>
            </a:r>
            <a:endParaRPr sz="1330"/>
          </a:p>
          <a:p>
            <a:pPr indent="0" lvl="0" marL="0" rtl="0" algn="l">
              <a:spcBef>
                <a:spcPts val="0"/>
              </a:spcBef>
              <a:spcAft>
                <a:spcPts val="0"/>
              </a:spcAft>
              <a:buClr>
                <a:schemeClr val="dk1"/>
              </a:buClr>
              <a:buSzPts val="990"/>
              <a:buFont typeface="Arial"/>
              <a:buNone/>
            </a:pPr>
            <a:r>
              <a:t/>
            </a:r>
            <a:endParaRPr sz="3330"/>
          </a:p>
        </p:txBody>
      </p:sp>
      <p:sp>
        <p:nvSpPr>
          <p:cNvPr id="200" name="Google Shape;200;p26"/>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201" name="Google Shape;201;p26"/>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202" name="Google Shape;202;p26"/>
          <p:cNvSpPr txBox="1"/>
          <p:nvPr/>
        </p:nvSpPr>
        <p:spPr>
          <a:xfrm>
            <a:off x="0" y="4658125"/>
            <a:ext cx="9144000" cy="54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100">
                <a:solidFill>
                  <a:schemeClr val="dk1"/>
                </a:solidFill>
              </a:rPr>
              <a:t>Source: Morningstar, MSCI benchmark shown. Past performance is not indicative of future results.</a:t>
            </a:r>
            <a:endParaRPr sz="1100">
              <a:solidFill>
                <a:schemeClr val="dk1"/>
              </a:solidFill>
            </a:endParaRPr>
          </a:p>
          <a:p>
            <a:pPr indent="0" lvl="0" marL="0" rtl="0" algn="ctr">
              <a:lnSpc>
                <a:spcPct val="115000"/>
              </a:lnSpc>
              <a:spcBef>
                <a:spcPts val="0"/>
              </a:spcBef>
              <a:spcAft>
                <a:spcPts val="0"/>
              </a:spcAft>
              <a:buNone/>
            </a:pPr>
            <a:r>
              <a:t/>
            </a:r>
            <a:endParaRPr sz="1100">
              <a:solidFill>
                <a:schemeClr val="dk1"/>
              </a:solidFill>
              <a:latin typeface="Work Sans"/>
              <a:ea typeface="Work Sans"/>
              <a:cs typeface="Work Sans"/>
              <a:sym typeface="Work Sans"/>
            </a:endParaRPr>
          </a:p>
        </p:txBody>
      </p:sp>
      <p:pic>
        <p:nvPicPr>
          <p:cNvPr id="203" name="Google Shape;203;p26"/>
          <p:cNvPicPr preferRelativeResize="0"/>
          <p:nvPr/>
        </p:nvPicPr>
        <p:blipFill>
          <a:blip r:embed="rId4">
            <a:alphaModFix/>
          </a:blip>
          <a:stretch>
            <a:fillRect/>
          </a:stretch>
        </p:blipFill>
        <p:spPr>
          <a:xfrm>
            <a:off x="1782300" y="888350"/>
            <a:ext cx="5579402" cy="3617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27"/>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209" name="Google Shape;209;p27"/>
          <p:cNvSpPr txBox="1"/>
          <p:nvPr>
            <p:ph type="title"/>
          </p:nvPr>
        </p:nvSpPr>
        <p:spPr>
          <a:xfrm>
            <a:off x="195275" y="292275"/>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400">
                <a:solidFill>
                  <a:schemeClr val="dk1"/>
                </a:solidFill>
                <a:latin typeface="Work Sans"/>
                <a:ea typeface="Work Sans"/>
                <a:cs typeface="Work Sans"/>
                <a:sym typeface="Work Sans"/>
              </a:rPr>
              <a:t>Dollar Strength:</a:t>
            </a:r>
            <a:endParaRPr sz="3230"/>
          </a:p>
        </p:txBody>
      </p:sp>
      <p:sp>
        <p:nvSpPr>
          <p:cNvPr id="210" name="Google Shape;210;p27"/>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211" name="Google Shape;211;p27"/>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212" name="Google Shape;212;p27"/>
          <p:cNvSpPr txBox="1"/>
          <p:nvPr/>
        </p:nvSpPr>
        <p:spPr>
          <a:xfrm>
            <a:off x="0" y="4658125"/>
            <a:ext cx="9144000" cy="56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1200">
                <a:solidFill>
                  <a:schemeClr val="dk1"/>
                </a:solidFill>
              </a:rPr>
              <a:t>Source: Wall Street Journal as January 2, 2024.  Past performance is not indicative of future results.</a:t>
            </a:r>
            <a:endParaRPr sz="1200">
              <a:solidFill>
                <a:schemeClr val="dk1"/>
              </a:solidFill>
            </a:endParaRPr>
          </a:p>
          <a:p>
            <a:pPr indent="0" lvl="0" marL="0" rtl="0" algn="ctr">
              <a:lnSpc>
                <a:spcPct val="115000"/>
              </a:lnSpc>
              <a:spcBef>
                <a:spcPts val="0"/>
              </a:spcBef>
              <a:spcAft>
                <a:spcPts val="0"/>
              </a:spcAft>
              <a:buNone/>
            </a:pPr>
            <a:r>
              <a:t/>
            </a:r>
            <a:endParaRPr sz="1100">
              <a:solidFill>
                <a:schemeClr val="dk1"/>
              </a:solidFill>
              <a:latin typeface="Work Sans"/>
              <a:ea typeface="Work Sans"/>
              <a:cs typeface="Work Sans"/>
              <a:sym typeface="Work Sans"/>
            </a:endParaRPr>
          </a:p>
        </p:txBody>
      </p:sp>
      <p:sp>
        <p:nvSpPr>
          <p:cNvPr id="213" name="Google Shape;213;p27"/>
          <p:cNvSpPr txBox="1"/>
          <p:nvPr/>
        </p:nvSpPr>
        <p:spPr>
          <a:xfrm>
            <a:off x="195275" y="632100"/>
            <a:ext cx="713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Good for US Consumers, bad for owners of non-US Investments</a:t>
            </a:r>
            <a:endParaRPr/>
          </a:p>
        </p:txBody>
      </p:sp>
      <p:pic>
        <p:nvPicPr>
          <p:cNvPr id="214" name="Google Shape;214;p27"/>
          <p:cNvPicPr preferRelativeResize="0"/>
          <p:nvPr/>
        </p:nvPicPr>
        <p:blipFill>
          <a:blip r:embed="rId4">
            <a:alphaModFix/>
          </a:blip>
          <a:stretch>
            <a:fillRect/>
          </a:stretch>
        </p:blipFill>
        <p:spPr>
          <a:xfrm>
            <a:off x="679987" y="1057024"/>
            <a:ext cx="7784023" cy="3424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28"/>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220" name="Google Shape;220;p28"/>
          <p:cNvSpPr txBox="1"/>
          <p:nvPr>
            <p:ph type="title"/>
          </p:nvPr>
        </p:nvSpPr>
        <p:spPr>
          <a:xfrm>
            <a:off x="4309625" y="2006250"/>
            <a:ext cx="46779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400">
                <a:solidFill>
                  <a:schemeClr val="dk1"/>
                </a:solidFill>
                <a:latin typeface="Work Sans"/>
                <a:ea typeface="Work Sans"/>
                <a:cs typeface="Work Sans"/>
                <a:sym typeface="Work Sans"/>
              </a:rPr>
              <a:t>International stocks are undervalued relative to US</a:t>
            </a:r>
            <a:endParaRPr sz="3230"/>
          </a:p>
        </p:txBody>
      </p:sp>
      <p:sp>
        <p:nvSpPr>
          <p:cNvPr id="221" name="Google Shape;221;p28"/>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222" name="Google Shape;222;p28"/>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223" name="Google Shape;223;p28"/>
          <p:cNvSpPr txBox="1"/>
          <p:nvPr/>
        </p:nvSpPr>
        <p:spPr>
          <a:xfrm>
            <a:off x="0" y="4589700"/>
            <a:ext cx="9144000" cy="1157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Source: FactSet, MSCI, Standard &amp; Poor’s, J.P. Morgan Asset Management. MSCI Europe includes the eurozone as well as countries not in the currency bloc, such as Norway, Sweden, Switzerland and the UK (which collectively make up almost half of the overall index). Past performance is not a reliable indicator of current and future results.  (Right) The purple lines for EM and China show 20-year averages due to a lack of available data. </a:t>
            </a:r>
            <a:r>
              <a:rPr i="1" lang="en" sz="800">
                <a:solidFill>
                  <a:schemeClr val="dk1"/>
                </a:solidFill>
                <a:latin typeface="Calibri"/>
                <a:ea typeface="Calibri"/>
                <a:cs typeface="Calibri"/>
                <a:sym typeface="Calibri"/>
              </a:rPr>
              <a:t>Guide to the Markets – U.S. </a:t>
            </a:r>
            <a:r>
              <a:rPr lang="en" sz="800">
                <a:solidFill>
                  <a:schemeClr val="dk1"/>
                </a:solidFill>
                <a:latin typeface="Calibri"/>
                <a:ea typeface="Calibri"/>
                <a:cs typeface="Calibri"/>
                <a:sym typeface="Calibri"/>
              </a:rPr>
              <a:t>Data are as of December 31, 2023.</a:t>
            </a:r>
            <a:endParaRPr sz="8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sz="8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sz="800">
              <a:solidFill>
                <a:schemeClr val="dk1"/>
              </a:solidFill>
            </a:endParaRPr>
          </a:p>
          <a:p>
            <a:pPr indent="0" lvl="0" marL="0" rtl="0" algn="ctr">
              <a:lnSpc>
                <a:spcPct val="115000"/>
              </a:lnSpc>
              <a:spcBef>
                <a:spcPts val="0"/>
              </a:spcBef>
              <a:spcAft>
                <a:spcPts val="0"/>
              </a:spcAft>
              <a:buNone/>
            </a:pPr>
            <a:r>
              <a:t/>
            </a:r>
            <a:endParaRPr sz="800">
              <a:solidFill>
                <a:schemeClr val="dk1"/>
              </a:solidFill>
            </a:endParaRPr>
          </a:p>
          <a:p>
            <a:pPr indent="0" lvl="0" marL="0" rtl="0" algn="ctr">
              <a:lnSpc>
                <a:spcPct val="115000"/>
              </a:lnSpc>
              <a:spcBef>
                <a:spcPts val="0"/>
              </a:spcBef>
              <a:spcAft>
                <a:spcPts val="0"/>
              </a:spcAft>
              <a:buNone/>
            </a:pPr>
            <a:r>
              <a:t/>
            </a:r>
            <a:endParaRPr sz="800">
              <a:solidFill>
                <a:schemeClr val="dk1"/>
              </a:solidFill>
              <a:latin typeface="Work Sans"/>
              <a:ea typeface="Work Sans"/>
              <a:cs typeface="Work Sans"/>
              <a:sym typeface="Work Sans"/>
            </a:endParaRPr>
          </a:p>
        </p:txBody>
      </p:sp>
      <p:pic>
        <p:nvPicPr>
          <p:cNvPr id="224" name="Google Shape;224;p28"/>
          <p:cNvPicPr preferRelativeResize="0"/>
          <p:nvPr/>
        </p:nvPicPr>
        <p:blipFill>
          <a:blip r:embed="rId4">
            <a:alphaModFix/>
          </a:blip>
          <a:stretch>
            <a:fillRect/>
          </a:stretch>
        </p:blipFill>
        <p:spPr>
          <a:xfrm>
            <a:off x="175275" y="126250"/>
            <a:ext cx="3758525" cy="4380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29"/>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230" name="Google Shape;230;p29"/>
          <p:cNvSpPr txBox="1"/>
          <p:nvPr>
            <p:ph type="title"/>
          </p:nvPr>
        </p:nvSpPr>
        <p:spPr>
          <a:xfrm>
            <a:off x="119525" y="313325"/>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400">
                <a:solidFill>
                  <a:schemeClr val="dk1"/>
                </a:solidFill>
                <a:latin typeface="Work Sans"/>
                <a:ea typeface="Work Sans"/>
                <a:cs typeface="Work Sans"/>
                <a:sym typeface="Work Sans"/>
              </a:rPr>
              <a:t>Don’t let politics drive your financial plan</a:t>
            </a:r>
            <a:endParaRPr sz="3230"/>
          </a:p>
        </p:txBody>
      </p:sp>
      <p:sp>
        <p:nvSpPr>
          <p:cNvPr id="231" name="Google Shape;231;p29"/>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232" name="Google Shape;232;p29"/>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233" name="Google Shape;233;p29"/>
          <p:cNvSpPr txBox="1"/>
          <p:nvPr/>
        </p:nvSpPr>
        <p:spPr>
          <a:xfrm>
            <a:off x="0" y="4506250"/>
            <a:ext cx="9144000" cy="155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Source: Pew Research Center, J.P. Morgan Asset Management. Pew Research Center, “Republicans, Democrats Move Even Further Apart in Coronavirus Concerns.” Question: Thinking about the nation’s economy, How would you rate economic conditions in this country today… as excellent, good, only fair, or poor? The survey was last conducted in March 2023.  </a:t>
            </a:r>
            <a:r>
              <a:rPr i="1" lang="en" sz="900">
                <a:solidFill>
                  <a:schemeClr val="dk1"/>
                </a:solidFill>
                <a:latin typeface="Calibri"/>
                <a:ea typeface="Calibri"/>
                <a:cs typeface="Calibri"/>
                <a:sym typeface="Calibri"/>
              </a:rPr>
              <a:t>Guide to the Markets – U.S. </a:t>
            </a:r>
            <a:r>
              <a:rPr lang="en" sz="900">
                <a:solidFill>
                  <a:schemeClr val="dk1"/>
                </a:solidFill>
                <a:latin typeface="Calibri"/>
                <a:ea typeface="Calibri"/>
                <a:cs typeface="Calibri"/>
                <a:sym typeface="Calibri"/>
              </a:rPr>
              <a:t>Data are as of December 31, 2023.</a:t>
            </a:r>
            <a:endParaRPr sz="9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sz="1000">
              <a:solidFill>
                <a:schemeClr val="dk1"/>
              </a:solidFill>
            </a:endParaRPr>
          </a:p>
          <a:p>
            <a:pPr indent="0" lvl="0" marL="0" rtl="0" algn="ctr">
              <a:lnSpc>
                <a:spcPct val="115000"/>
              </a:lnSpc>
              <a:spcBef>
                <a:spcPts val="0"/>
              </a:spcBef>
              <a:spcAft>
                <a:spcPts val="0"/>
              </a:spcAft>
              <a:buNone/>
            </a:pPr>
            <a:r>
              <a:t/>
            </a:r>
            <a:endParaRPr sz="1100">
              <a:solidFill>
                <a:schemeClr val="dk1"/>
              </a:solidFill>
            </a:endParaRPr>
          </a:p>
          <a:p>
            <a:pPr indent="0" lvl="0" marL="0" rtl="0" algn="ctr">
              <a:lnSpc>
                <a:spcPct val="115000"/>
              </a:lnSpc>
              <a:spcBef>
                <a:spcPts val="0"/>
              </a:spcBef>
              <a:spcAft>
                <a:spcPts val="0"/>
              </a:spcAft>
              <a:buNone/>
            </a:pPr>
            <a:r>
              <a:t/>
            </a:r>
            <a:endParaRPr sz="1100">
              <a:solidFill>
                <a:schemeClr val="dk1"/>
              </a:solidFill>
              <a:latin typeface="Work Sans"/>
              <a:ea typeface="Work Sans"/>
              <a:cs typeface="Work Sans"/>
              <a:sym typeface="Work Sans"/>
            </a:endParaRPr>
          </a:p>
        </p:txBody>
      </p:sp>
      <p:pic>
        <p:nvPicPr>
          <p:cNvPr id="234" name="Google Shape;234;p29"/>
          <p:cNvPicPr preferRelativeResize="0"/>
          <p:nvPr/>
        </p:nvPicPr>
        <p:blipFill>
          <a:blip r:embed="rId4">
            <a:alphaModFix/>
          </a:blip>
          <a:stretch>
            <a:fillRect/>
          </a:stretch>
        </p:blipFill>
        <p:spPr>
          <a:xfrm>
            <a:off x="1224825" y="806475"/>
            <a:ext cx="6694351" cy="3699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0"/>
          <p:cNvSpPr txBox="1"/>
          <p:nvPr>
            <p:ph type="title"/>
          </p:nvPr>
        </p:nvSpPr>
        <p:spPr>
          <a:xfrm>
            <a:off x="1368500" y="982150"/>
            <a:ext cx="6479400" cy="98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t>Maintain your focus on what really matters</a:t>
            </a:r>
            <a:endParaRPr sz="2920"/>
          </a:p>
        </p:txBody>
      </p:sp>
      <p:sp>
        <p:nvSpPr>
          <p:cNvPr id="240" name="Google Shape;240;p30"/>
          <p:cNvSpPr txBox="1"/>
          <p:nvPr/>
        </p:nvSpPr>
        <p:spPr>
          <a:xfrm>
            <a:off x="1368500" y="2141675"/>
            <a:ext cx="7010700" cy="2328600"/>
          </a:xfrm>
          <a:prstGeom prst="rect">
            <a:avLst/>
          </a:prstGeom>
          <a:noFill/>
          <a:ln>
            <a:noFill/>
          </a:ln>
        </p:spPr>
        <p:txBody>
          <a:bodyPr anchorCtr="0" anchor="t" bIns="91425" lIns="91425" spcFirstLastPara="1" rIns="91425" wrap="square" tIns="91425">
            <a:normAutofit/>
          </a:bodyPr>
          <a:lstStyle/>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Financial Planning is a process, not an endpoint</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Concentrate on long-term goals and objectives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Focus on reaching goals, not on beating benchmarks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Maintain a disciplined approach, in good and bad markets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Invest broadly and globally; asset allocation is key</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Reduce investment and tax costs where possible</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Rebalance as necessary</a:t>
            </a:r>
            <a:br>
              <a:rPr lang="en" sz="1300">
                <a:latin typeface="Open Sans"/>
                <a:ea typeface="Open Sans"/>
                <a:cs typeface="Open Sans"/>
                <a:sym typeface="Open Sans"/>
              </a:rPr>
            </a:br>
            <a:endParaRPr sz="1300">
              <a:latin typeface="Open Sans"/>
              <a:ea typeface="Open Sans"/>
              <a:cs typeface="Open Sans"/>
              <a:sym typeface="Open Sans"/>
            </a:endParaRPr>
          </a:p>
        </p:txBody>
      </p:sp>
      <p:cxnSp>
        <p:nvCxnSpPr>
          <p:cNvPr id="241" name="Google Shape;241;p30"/>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
        <p:nvSpPr>
          <p:cNvPr id="74" name="Google Shape;74;p13"/>
          <p:cNvSpPr/>
          <p:nvPr/>
        </p:nvSpPr>
        <p:spPr>
          <a:xfrm>
            <a:off x="201075" y="1910700"/>
            <a:ext cx="4003800" cy="30972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txBox="1"/>
          <p:nvPr/>
        </p:nvSpPr>
        <p:spPr>
          <a:xfrm>
            <a:off x="696727" y="209137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Positive Signals</a:t>
            </a:r>
            <a:endParaRPr sz="2100">
              <a:solidFill>
                <a:srgbClr val="333333"/>
              </a:solidFill>
              <a:latin typeface="Work Sans Light"/>
              <a:ea typeface="Work Sans Light"/>
              <a:cs typeface="Work Sans Light"/>
              <a:sym typeface="Work Sans Light"/>
            </a:endParaRPr>
          </a:p>
        </p:txBody>
      </p:sp>
      <p:sp>
        <p:nvSpPr>
          <p:cNvPr id="76" name="Google Shape;76;p13"/>
          <p:cNvSpPr txBox="1"/>
          <p:nvPr/>
        </p:nvSpPr>
        <p:spPr>
          <a:xfrm>
            <a:off x="268875" y="2499175"/>
            <a:ext cx="3868200" cy="21858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It was a strong year for investor returns, even with all the noise, highlighting how hard it is to time the markets.</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Inflation measures continue to recede from their recent peaks; hope for a soft landing abounds.</a:t>
            </a:r>
            <a:endParaRPr sz="1300">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There is more “income” from fixed income than there has been in years.</a:t>
            </a:r>
            <a:endParaRPr sz="1300">
              <a:solidFill>
                <a:srgbClr val="333333"/>
              </a:solidFill>
              <a:highlight>
                <a:schemeClr val="lt1"/>
              </a:highlight>
              <a:latin typeface="Open Sans"/>
              <a:ea typeface="Open Sans"/>
              <a:cs typeface="Open Sans"/>
              <a:sym typeface="Open Sans"/>
            </a:endParaRPr>
          </a:p>
        </p:txBody>
      </p:sp>
      <p:sp>
        <p:nvSpPr>
          <p:cNvPr id="77" name="Google Shape;77;p13"/>
          <p:cNvSpPr/>
          <p:nvPr/>
        </p:nvSpPr>
        <p:spPr>
          <a:xfrm>
            <a:off x="4694650" y="1910700"/>
            <a:ext cx="4306500" cy="30972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txBox="1"/>
          <p:nvPr/>
        </p:nvSpPr>
        <p:spPr>
          <a:xfrm>
            <a:off x="5386452" y="204947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Reasons for Concern</a:t>
            </a:r>
            <a:endParaRPr sz="2100">
              <a:solidFill>
                <a:srgbClr val="333333"/>
              </a:solidFill>
              <a:latin typeface="Work Sans Light"/>
              <a:ea typeface="Work Sans Light"/>
              <a:cs typeface="Work Sans Light"/>
              <a:sym typeface="Work Sans Light"/>
            </a:endParaRPr>
          </a:p>
        </p:txBody>
      </p:sp>
      <p:sp>
        <p:nvSpPr>
          <p:cNvPr id="79" name="Google Shape;79;p13"/>
          <p:cNvSpPr txBox="1"/>
          <p:nvPr/>
        </p:nvSpPr>
        <p:spPr>
          <a:xfrm>
            <a:off x="4813900" y="2499175"/>
            <a:ext cx="4068000" cy="27861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US large cap stocks’ return is being driven by only a small number of stocks (the Magnificent 7).</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Many geopolitical risks lurk in the background (wars in the Ukraine and Middle East, possibilities of a US government shutdown, and 2024 is a presidential election year in the US).</a:t>
            </a:r>
            <a:endParaRPr sz="1300">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It’s still possible that inflation can increase, causing the Fed to raise rates again.</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1"/>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247" name="Google Shape;247;p31"/>
          <p:cNvSpPr txBox="1"/>
          <p:nvPr>
            <p:ph type="title"/>
          </p:nvPr>
        </p:nvSpPr>
        <p:spPr>
          <a:xfrm>
            <a:off x="299675" y="214650"/>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400">
                <a:solidFill>
                  <a:schemeClr val="dk1"/>
                </a:solidFill>
                <a:latin typeface="Work Sans"/>
                <a:ea typeface="Work Sans"/>
                <a:cs typeface="Work Sans"/>
                <a:sym typeface="Work Sans"/>
              </a:rPr>
              <a:t>Diversification matters </a:t>
            </a:r>
            <a:endParaRPr sz="3230"/>
          </a:p>
        </p:txBody>
      </p:sp>
      <p:sp>
        <p:nvSpPr>
          <p:cNvPr id="248" name="Google Shape;248;p31"/>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249" name="Google Shape;249;p31"/>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250" name="Google Shape;250;p31"/>
          <p:cNvSpPr txBox="1"/>
          <p:nvPr/>
        </p:nvSpPr>
        <p:spPr>
          <a:xfrm>
            <a:off x="0" y="4589700"/>
            <a:ext cx="9144000" cy="1504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800">
                <a:solidFill>
                  <a:schemeClr val="dk1"/>
                </a:solidFill>
              </a:rPr>
              <a:t>Source: Callan, Large Cap Equity = S&amp;P 500, Small Cap Equity = Russell 2000, Developed ex-US Equity = MSCI World ex-USA, Emerging Markets Equity = MSCI Emerging Markets, US FI = Bloomberg US Aggregate, High Yield = Bloomberg Corp High Yield, Global ex-US FI = Bloomberg Global Aggregate ex-US, Real Estate = FTSE EPRA Nareit Developed REIT Index, Cash Equivalent = 90 day T-bill</a:t>
            </a:r>
            <a:endParaRPr sz="800">
              <a:solidFill>
                <a:schemeClr val="dk1"/>
              </a:solidFill>
            </a:endParaRPr>
          </a:p>
          <a:p>
            <a:pPr indent="0" lvl="0" marL="0" rtl="0" algn="ctr">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sz="1000">
              <a:solidFill>
                <a:schemeClr val="dk1"/>
              </a:solidFill>
            </a:endParaRPr>
          </a:p>
          <a:p>
            <a:pPr indent="0" lvl="0" marL="0" rtl="0" algn="ctr">
              <a:lnSpc>
                <a:spcPct val="115000"/>
              </a:lnSpc>
              <a:spcBef>
                <a:spcPts val="0"/>
              </a:spcBef>
              <a:spcAft>
                <a:spcPts val="0"/>
              </a:spcAft>
              <a:buNone/>
            </a:pPr>
            <a:r>
              <a:t/>
            </a:r>
            <a:endParaRPr sz="1100">
              <a:solidFill>
                <a:schemeClr val="dk1"/>
              </a:solidFill>
            </a:endParaRPr>
          </a:p>
          <a:p>
            <a:pPr indent="0" lvl="0" marL="0" rtl="0" algn="ctr">
              <a:lnSpc>
                <a:spcPct val="115000"/>
              </a:lnSpc>
              <a:spcBef>
                <a:spcPts val="0"/>
              </a:spcBef>
              <a:spcAft>
                <a:spcPts val="0"/>
              </a:spcAft>
              <a:buNone/>
            </a:pPr>
            <a:r>
              <a:t/>
            </a:r>
            <a:endParaRPr sz="1100">
              <a:solidFill>
                <a:schemeClr val="dk1"/>
              </a:solidFill>
              <a:latin typeface="Work Sans"/>
              <a:ea typeface="Work Sans"/>
              <a:cs typeface="Work Sans"/>
              <a:sym typeface="Work Sans"/>
            </a:endParaRPr>
          </a:p>
        </p:txBody>
      </p:sp>
      <p:pic>
        <p:nvPicPr>
          <p:cNvPr id="251" name="Google Shape;251;p31"/>
          <p:cNvPicPr preferRelativeResize="0"/>
          <p:nvPr/>
        </p:nvPicPr>
        <p:blipFill>
          <a:blip r:embed="rId4">
            <a:alphaModFix/>
          </a:blip>
          <a:stretch>
            <a:fillRect/>
          </a:stretch>
        </p:blipFill>
        <p:spPr>
          <a:xfrm>
            <a:off x="878250" y="750049"/>
            <a:ext cx="7387501" cy="3756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2"/>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5000"/>
              <a:t>Questions?</a:t>
            </a:r>
            <a:endParaRPr sz="5000"/>
          </a:p>
        </p:txBody>
      </p:sp>
      <p:cxnSp>
        <p:nvCxnSpPr>
          <p:cNvPr id="257" name="Google Shape;257;p32"/>
          <p:cNvCxnSpPr/>
          <p:nvPr/>
        </p:nvCxnSpPr>
        <p:spPr>
          <a:xfrm flipH="1" rot="10800000">
            <a:off x="1368500" y="2197775"/>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58" name="Google Shape;258;p32"/>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sz="13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latin typeface="Open Sans"/>
              <a:ea typeface="Open Sans"/>
              <a:cs typeface="Open Sans"/>
              <a:sym typeface="Open Sans"/>
            </a:endParaRPr>
          </a:p>
        </p:txBody>
      </p:sp>
      <p:pic>
        <p:nvPicPr>
          <p:cNvPr id="259" name="Google Shape;259;p32"/>
          <p:cNvPicPr preferRelativeResize="0"/>
          <p:nvPr/>
        </p:nvPicPr>
        <p:blipFill>
          <a:blip r:embed="rId3">
            <a:alphaModFix/>
          </a:blip>
          <a:stretch>
            <a:fillRect/>
          </a:stretch>
        </p:blipFill>
        <p:spPr>
          <a:xfrm>
            <a:off x="5714550" y="2132200"/>
            <a:ext cx="3074501" cy="3074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3"/>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265" name="Google Shape;265;p33"/>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66" name="Google Shape;266;p33"/>
          <p:cNvSpPr txBox="1"/>
          <p:nvPr/>
        </p:nvSpPr>
        <p:spPr>
          <a:xfrm>
            <a:off x="668825" y="1752975"/>
            <a:ext cx="79314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independent registered investment advisers (“RIAs”) that are members of XYPN, but not affiliated with the XYPN Invest. XYPN Invest manages its Model Portfolios on a discretionary basis primarily by allocating assets among various mutual funds and exchange-traded funds (“ETFs”). XYPN Invest may also allocate assets in individual debt and equity securities. While XYPN Invest will select mutual funds and ETFs for the Model Portfolios, provide guidance and information about the Model Portfolios to RIAs, RIAs are responsible for choosing the specific model and allocation for each of their Clients. </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4"/>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85" name="Google Shape;85;p14"/>
          <p:cNvSpPr txBox="1"/>
          <p:nvPr>
            <p:ph type="title"/>
          </p:nvPr>
        </p:nvSpPr>
        <p:spPr>
          <a:xfrm>
            <a:off x="553150" y="854850"/>
            <a:ext cx="3828900" cy="96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4430"/>
              <a:t>2023 by the numbers</a:t>
            </a:r>
            <a:endParaRPr sz="4430"/>
          </a:p>
          <a:p>
            <a:pPr indent="0" lvl="0" marL="0" rtl="0" algn="l">
              <a:spcBef>
                <a:spcPts val="0"/>
              </a:spcBef>
              <a:spcAft>
                <a:spcPts val="0"/>
              </a:spcAft>
              <a:buClr>
                <a:schemeClr val="dk1"/>
              </a:buClr>
              <a:buSzPts val="990"/>
              <a:buFont typeface="Arial"/>
              <a:buNone/>
            </a:pPr>
            <a:r>
              <a:t/>
            </a:r>
            <a:endParaRPr sz="3330"/>
          </a:p>
        </p:txBody>
      </p:sp>
      <p:sp>
        <p:nvSpPr>
          <p:cNvPr id="86" name="Google Shape;86;p14"/>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87" name="Google Shape;87;p14"/>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88" name="Google Shape;88;p14"/>
          <p:cNvSpPr txBox="1"/>
          <p:nvPr>
            <p:ph idx="1" type="body"/>
          </p:nvPr>
        </p:nvSpPr>
        <p:spPr>
          <a:xfrm>
            <a:off x="4263500" y="66050"/>
            <a:ext cx="4829400" cy="3846300"/>
          </a:xfrm>
          <a:prstGeom prst="rect">
            <a:avLst/>
          </a:prstGeom>
        </p:spPr>
        <p:txBody>
          <a:bodyPr anchorCtr="0" anchor="t" bIns="91425" lIns="91425" spcFirstLastPara="1" rIns="91425" wrap="square" tIns="91425">
            <a:noAutofit/>
          </a:bodyPr>
          <a:lstStyle/>
          <a:p>
            <a:pPr indent="0" lvl="0" marL="457200" rtl="0" algn="l">
              <a:lnSpc>
                <a:spcPct val="70000"/>
              </a:lnSpc>
              <a:spcBef>
                <a:spcPts val="800"/>
              </a:spcBef>
              <a:spcAft>
                <a:spcPts val="0"/>
              </a:spcAft>
              <a:buNone/>
            </a:pPr>
            <a:r>
              <a:rPr b="1" lang="en" sz="1725">
                <a:solidFill>
                  <a:srgbClr val="B7DD79"/>
                </a:solidFill>
              </a:rPr>
              <a:t>0 </a:t>
            </a:r>
            <a:r>
              <a:rPr b="1" lang="en" sz="1725">
                <a:solidFill>
                  <a:schemeClr val="lt1"/>
                </a:solidFill>
              </a:rPr>
              <a:t>recessions in 2023 (experts anticipated there</a:t>
            </a:r>
            <a:r>
              <a:rPr b="1" lang="en" sz="1725">
                <a:solidFill>
                  <a:schemeClr val="lt1"/>
                </a:solidFill>
              </a:rPr>
              <a:t> </a:t>
            </a:r>
            <a:r>
              <a:rPr b="1" lang="en" sz="1725">
                <a:solidFill>
                  <a:schemeClr val="lt1"/>
                </a:solidFill>
              </a:rPr>
              <a:t>would be one during 2023).</a:t>
            </a:r>
            <a:endParaRPr b="1" sz="1725">
              <a:solidFill>
                <a:schemeClr val="lt1"/>
              </a:solidFill>
            </a:endParaRPr>
          </a:p>
          <a:p>
            <a:pPr indent="0" lvl="0" marL="457200" rtl="0" algn="l">
              <a:lnSpc>
                <a:spcPct val="70000"/>
              </a:lnSpc>
              <a:spcBef>
                <a:spcPts val="800"/>
              </a:spcBef>
              <a:spcAft>
                <a:spcPts val="0"/>
              </a:spcAft>
              <a:buNone/>
            </a:pPr>
            <a:r>
              <a:t/>
            </a:r>
            <a:endParaRPr b="1" sz="1725">
              <a:solidFill>
                <a:schemeClr val="lt1"/>
              </a:solidFill>
            </a:endParaRPr>
          </a:p>
          <a:p>
            <a:pPr indent="0" lvl="0" marL="457200" rtl="0" algn="l">
              <a:lnSpc>
                <a:spcPct val="70000"/>
              </a:lnSpc>
              <a:spcBef>
                <a:spcPts val="800"/>
              </a:spcBef>
              <a:spcAft>
                <a:spcPts val="0"/>
              </a:spcAft>
              <a:buNone/>
            </a:pPr>
            <a:r>
              <a:rPr b="1" lang="en" sz="1725">
                <a:solidFill>
                  <a:srgbClr val="B7DD79"/>
                </a:solidFill>
              </a:rPr>
              <a:t>1</a:t>
            </a:r>
            <a:r>
              <a:rPr b="1" lang="en" sz="1725">
                <a:solidFill>
                  <a:schemeClr val="lt1"/>
                </a:solidFill>
              </a:rPr>
              <a:t> rating agency (out of three; Moody’s) still has the US as a AAA credit rating.</a:t>
            </a:r>
            <a:endParaRPr b="1" sz="1725">
              <a:solidFill>
                <a:schemeClr val="lt1"/>
              </a:solidFill>
            </a:endParaRPr>
          </a:p>
          <a:p>
            <a:pPr indent="0" lvl="0" marL="457200" rtl="0" algn="l">
              <a:lnSpc>
                <a:spcPct val="70000"/>
              </a:lnSpc>
              <a:spcBef>
                <a:spcPts val="800"/>
              </a:spcBef>
              <a:spcAft>
                <a:spcPts val="0"/>
              </a:spcAft>
              <a:buNone/>
            </a:pPr>
            <a:r>
              <a:t/>
            </a:r>
            <a:endParaRPr b="1" sz="1725">
              <a:solidFill>
                <a:schemeClr val="lt1"/>
              </a:solidFill>
            </a:endParaRPr>
          </a:p>
          <a:p>
            <a:pPr indent="0" lvl="0" marL="457200" rtl="0" algn="l">
              <a:lnSpc>
                <a:spcPct val="70000"/>
              </a:lnSpc>
              <a:spcBef>
                <a:spcPts val="800"/>
              </a:spcBef>
              <a:spcAft>
                <a:spcPts val="0"/>
              </a:spcAft>
              <a:buNone/>
            </a:pPr>
            <a:r>
              <a:rPr b="1" lang="en" sz="1725">
                <a:solidFill>
                  <a:srgbClr val="B7DD79"/>
                </a:solidFill>
              </a:rPr>
              <a:t>22.2%</a:t>
            </a:r>
            <a:r>
              <a:rPr b="1" lang="en" sz="1725">
                <a:solidFill>
                  <a:schemeClr val="lt1"/>
                </a:solidFill>
              </a:rPr>
              <a:t> was the return for global stocks (MSCI ACWI), highlighting a strong year. </a:t>
            </a:r>
            <a:endParaRPr b="1" sz="1725">
              <a:solidFill>
                <a:schemeClr val="lt1"/>
              </a:solidFill>
            </a:endParaRPr>
          </a:p>
          <a:p>
            <a:pPr indent="0" lvl="0" marL="457200" rtl="0" algn="l">
              <a:lnSpc>
                <a:spcPct val="70000"/>
              </a:lnSpc>
              <a:spcBef>
                <a:spcPts val="800"/>
              </a:spcBef>
              <a:spcAft>
                <a:spcPts val="0"/>
              </a:spcAft>
              <a:buNone/>
            </a:pPr>
            <a:r>
              <a:t/>
            </a:r>
            <a:endParaRPr b="1" sz="1725">
              <a:solidFill>
                <a:schemeClr val="lt1"/>
              </a:solidFill>
            </a:endParaRPr>
          </a:p>
          <a:p>
            <a:pPr indent="0" lvl="0" marL="457200" rtl="0" algn="l">
              <a:lnSpc>
                <a:spcPct val="70000"/>
              </a:lnSpc>
              <a:spcBef>
                <a:spcPts val="800"/>
              </a:spcBef>
              <a:spcAft>
                <a:spcPts val="0"/>
              </a:spcAft>
              <a:buNone/>
            </a:pPr>
            <a:r>
              <a:rPr b="1" lang="en" sz="1725">
                <a:solidFill>
                  <a:srgbClr val="B7DD79"/>
                </a:solidFill>
              </a:rPr>
              <a:t>26.3% </a:t>
            </a:r>
            <a:r>
              <a:rPr b="1" lang="en" sz="1725">
                <a:solidFill>
                  <a:schemeClr val="lt1"/>
                </a:solidFill>
              </a:rPr>
              <a:t>was the return of the S&amp;P 500 in 2023. The Magnificent 7 jumped by 76.3% while the rest of the stocks gained just 13.7%. </a:t>
            </a:r>
            <a:endParaRPr b="1" sz="1725">
              <a:solidFill>
                <a:schemeClr val="lt1"/>
              </a:solidFill>
            </a:endParaRPr>
          </a:p>
          <a:p>
            <a:pPr indent="0" lvl="0" marL="457200" rtl="0" algn="l">
              <a:lnSpc>
                <a:spcPct val="70000"/>
              </a:lnSpc>
              <a:spcBef>
                <a:spcPts val="800"/>
              </a:spcBef>
              <a:spcAft>
                <a:spcPts val="0"/>
              </a:spcAft>
              <a:buNone/>
            </a:pPr>
            <a:r>
              <a:t/>
            </a:r>
            <a:endParaRPr b="1" sz="912">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5"/>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94" name="Google Shape;94;p15"/>
          <p:cNvSpPr txBox="1"/>
          <p:nvPr>
            <p:ph type="title"/>
          </p:nvPr>
        </p:nvSpPr>
        <p:spPr>
          <a:xfrm>
            <a:off x="553150" y="854850"/>
            <a:ext cx="3828900" cy="96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4400"/>
              <a:t>2023 by the numbers </a:t>
            </a:r>
            <a:r>
              <a:rPr i="1" lang="en" sz="3000"/>
              <a:t>(continued)</a:t>
            </a:r>
            <a:endParaRPr i="1" sz="3000"/>
          </a:p>
          <a:p>
            <a:pPr indent="0" lvl="0" marL="0" rtl="0" algn="l">
              <a:spcBef>
                <a:spcPts val="0"/>
              </a:spcBef>
              <a:spcAft>
                <a:spcPts val="0"/>
              </a:spcAft>
              <a:buClr>
                <a:schemeClr val="dk1"/>
              </a:buClr>
              <a:buSzPts val="990"/>
              <a:buFont typeface="Arial"/>
              <a:buNone/>
            </a:pPr>
            <a:r>
              <a:t/>
            </a:r>
            <a:endParaRPr sz="3330"/>
          </a:p>
        </p:txBody>
      </p:sp>
      <p:sp>
        <p:nvSpPr>
          <p:cNvPr id="95" name="Google Shape;95;p15"/>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96" name="Google Shape;96;p15"/>
          <p:cNvSpPr txBox="1"/>
          <p:nvPr>
            <p:ph idx="1" type="body"/>
          </p:nvPr>
        </p:nvSpPr>
        <p:spPr>
          <a:xfrm>
            <a:off x="4164450" y="111825"/>
            <a:ext cx="5040900" cy="3846300"/>
          </a:xfrm>
          <a:prstGeom prst="rect">
            <a:avLst/>
          </a:prstGeom>
        </p:spPr>
        <p:txBody>
          <a:bodyPr anchorCtr="0" anchor="t" bIns="91425" lIns="91425" spcFirstLastPara="1" rIns="91425" wrap="square" tIns="91425">
            <a:noAutofit/>
          </a:bodyPr>
          <a:lstStyle/>
          <a:p>
            <a:pPr indent="0" lvl="0" marL="457200" rtl="0" algn="l">
              <a:lnSpc>
                <a:spcPct val="70000"/>
              </a:lnSpc>
              <a:spcBef>
                <a:spcPts val="800"/>
              </a:spcBef>
              <a:spcAft>
                <a:spcPts val="0"/>
              </a:spcAft>
              <a:buNone/>
            </a:pPr>
            <a:r>
              <a:rPr b="1" lang="en" sz="1600">
                <a:solidFill>
                  <a:srgbClr val="B7DD79"/>
                </a:solidFill>
              </a:rPr>
              <a:t>5.25% - 5.50% </a:t>
            </a:r>
            <a:r>
              <a:rPr b="1" lang="en" sz="1600">
                <a:solidFill>
                  <a:schemeClr val="lt1"/>
                </a:solidFill>
              </a:rPr>
              <a:t>was the Fed’s policy rate reached in July as they worked to tame inflation, the highest level since 2001. It is the same level at year-end.</a:t>
            </a:r>
            <a:endParaRPr b="1" sz="1600">
              <a:solidFill>
                <a:schemeClr val="lt1"/>
              </a:solidFill>
            </a:endParaRPr>
          </a:p>
          <a:p>
            <a:pPr indent="0" lvl="0" marL="457200" rtl="0" algn="l">
              <a:lnSpc>
                <a:spcPct val="70000"/>
              </a:lnSpc>
              <a:spcBef>
                <a:spcPts val="800"/>
              </a:spcBef>
              <a:spcAft>
                <a:spcPts val="0"/>
              </a:spcAft>
              <a:buClr>
                <a:schemeClr val="dk1"/>
              </a:buClr>
              <a:buSzPts val="1100"/>
              <a:buFont typeface="Arial"/>
              <a:buNone/>
            </a:pPr>
            <a:r>
              <a:t/>
            </a:r>
            <a:endParaRPr b="1" sz="1600">
              <a:solidFill>
                <a:schemeClr val="lt1"/>
              </a:solidFill>
            </a:endParaRPr>
          </a:p>
          <a:p>
            <a:pPr indent="0" lvl="0" marL="457200" rtl="0" algn="l">
              <a:lnSpc>
                <a:spcPct val="70000"/>
              </a:lnSpc>
              <a:spcBef>
                <a:spcPts val="800"/>
              </a:spcBef>
              <a:spcAft>
                <a:spcPts val="0"/>
              </a:spcAft>
              <a:buNone/>
            </a:pPr>
            <a:r>
              <a:rPr b="1" lang="en" sz="1600">
                <a:solidFill>
                  <a:srgbClr val="B7DD79"/>
                </a:solidFill>
              </a:rPr>
              <a:t>3.1% </a:t>
            </a:r>
            <a:r>
              <a:rPr b="1" lang="en" sz="1600">
                <a:solidFill>
                  <a:schemeClr val="lt1"/>
                </a:solidFill>
              </a:rPr>
              <a:t>was the November 2023 headline CPI figure, having fallen since it hit 9% during the summer of 2022, though still above the Fed’s 2% target.</a:t>
            </a:r>
            <a:endParaRPr b="1" sz="1600">
              <a:solidFill>
                <a:schemeClr val="lt1"/>
              </a:solidFill>
            </a:endParaRPr>
          </a:p>
          <a:p>
            <a:pPr indent="0" lvl="0" marL="457200" rtl="0" algn="l">
              <a:lnSpc>
                <a:spcPct val="70000"/>
              </a:lnSpc>
              <a:spcBef>
                <a:spcPts val="800"/>
              </a:spcBef>
              <a:spcAft>
                <a:spcPts val="0"/>
              </a:spcAft>
              <a:buClr>
                <a:schemeClr val="dk1"/>
              </a:buClr>
              <a:buSzPts val="1100"/>
              <a:buFont typeface="Arial"/>
              <a:buNone/>
            </a:pPr>
            <a:r>
              <a:t/>
            </a:r>
            <a:endParaRPr b="1" sz="1600">
              <a:solidFill>
                <a:schemeClr val="lt1"/>
              </a:solidFill>
            </a:endParaRPr>
          </a:p>
          <a:p>
            <a:pPr indent="0" lvl="0" marL="457200" rtl="0" algn="l">
              <a:lnSpc>
                <a:spcPct val="70000"/>
              </a:lnSpc>
              <a:spcBef>
                <a:spcPts val="800"/>
              </a:spcBef>
              <a:spcAft>
                <a:spcPts val="0"/>
              </a:spcAft>
              <a:buClr>
                <a:schemeClr val="dk1"/>
              </a:buClr>
              <a:buSzPts val="1100"/>
              <a:buFont typeface="Arial"/>
              <a:buNone/>
            </a:pPr>
            <a:r>
              <a:rPr b="1" lang="en" sz="1600">
                <a:solidFill>
                  <a:srgbClr val="B7DD79"/>
                </a:solidFill>
              </a:rPr>
              <a:t>4.98%</a:t>
            </a:r>
            <a:r>
              <a:rPr b="1" lang="en" sz="1600">
                <a:solidFill>
                  <a:schemeClr val="lt1"/>
                </a:solidFill>
              </a:rPr>
              <a:t> is where the US 10 Year Treasury closed at on 10/19/2023. The last time it  ended that high was 7/19/2007, when it closed at 5.04%. 10 Year Treasuries rallied at the end of the year, closing at 3.88%.</a:t>
            </a:r>
            <a:endParaRPr b="1" sz="1600">
              <a:solidFill>
                <a:schemeClr val="lt1"/>
              </a:solidFill>
            </a:endParaRPr>
          </a:p>
          <a:p>
            <a:pPr indent="0" lvl="0" marL="457200" rtl="0" algn="l">
              <a:lnSpc>
                <a:spcPct val="70000"/>
              </a:lnSpc>
              <a:spcBef>
                <a:spcPts val="800"/>
              </a:spcBef>
              <a:spcAft>
                <a:spcPts val="0"/>
              </a:spcAft>
              <a:buNone/>
            </a:pPr>
            <a:r>
              <a:t/>
            </a:r>
            <a:endParaRPr b="1" sz="1225">
              <a:solidFill>
                <a:srgbClr val="B7DD7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6"/>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02" name="Google Shape;102;p16"/>
          <p:cNvSpPr txBox="1"/>
          <p:nvPr>
            <p:ph type="title"/>
          </p:nvPr>
        </p:nvSpPr>
        <p:spPr>
          <a:xfrm>
            <a:off x="177300" y="277900"/>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530"/>
              <a:t>Headlines of 2023</a:t>
            </a:r>
            <a:endParaRPr sz="2530"/>
          </a:p>
          <a:p>
            <a:pPr indent="0" lvl="0" marL="0" rtl="0" algn="l">
              <a:spcBef>
                <a:spcPts val="0"/>
              </a:spcBef>
              <a:spcAft>
                <a:spcPts val="0"/>
              </a:spcAft>
              <a:buClr>
                <a:schemeClr val="dk1"/>
              </a:buClr>
              <a:buSzPts val="990"/>
              <a:buFont typeface="Arial"/>
              <a:buNone/>
            </a:pPr>
            <a:r>
              <a:t/>
            </a:r>
            <a:endParaRPr sz="3330"/>
          </a:p>
        </p:txBody>
      </p:sp>
      <p:sp>
        <p:nvSpPr>
          <p:cNvPr id="103" name="Google Shape;103;p16"/>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04" name="Google Shape;104;p16"/>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05" name="Google Shape;105;p16"/>
          <p:cNvSpPr txBox="1"/>
          <p:nvPr/>
        </p:nvSpPr>
        <p:spPr>
          <a:xfrm>
            <a:off x="1402800" y="4506250"/>
            <a:ext cx="6338400" cy="100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Source: Factset, Avantis Investors, data from 1/1/2023 – 12/29/2023.  Past performance is no guarantee of future results.</a:t>
            </a:r>
            <a:endParaRPr sz="12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p:txBody>
      </p:sp>
      <p:pic>
        <p:nvPicPr>
          <p:cNvPr id="106" name="Google Shape;106;p16"/>
          <p:cNvPicPr preferRelativeResize="0"/>
          <p:nvPr/>
        </p:nvPicPr>
        <p:blipFill>
          <a:blip r:embed="rId4">
            <a:alphaModFix/>
          </a:blip>
          <a:stretch>
            <a:fillRect/>
          </a:stretch>
        </p:blipFill>
        <p:spPr>
          <a:xfrm>
            <a:off x="1448350" y="792575"/>
            <a:ext cx="6247300" cy="3713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7"/>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12" name="Google Shape;112;p17"/>
          <p:cNvSpPr txBox="1"/>
          <p:nvPr>
            <p:ph type="title"/>
          </p:nvPr>
        </p:nvSpPr>
        <p:spPr>
          <a:xfrm>
            <a:off x="126200" y="407475"/>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400">
                <a:solidFill>
                  <a:schemeClr val="dk1"/>
                </a:solidFill>
                <a:latin typeface="Work Sans"/>
                <a:ea typeface="Work Sans"/>
                <a:cs typeface="Work Sans"/>
                <a:sym typeface="Work Sans"/>
              </a:rPr>
              <a:t>Don’t follow the forecasts</a:t>
            </a:r>
            <a:endParaRPr sz="1629"/>
          </a:p>
          <a:p>
            <a:pPr indent="0" lvl="0" marL="0" rtl="0" algn="l">
              <a:spcBef>
                <a:spcPts val="0"/>
              </a:spcBef>
              <a:spcAft>
                <a:spcPts val="0"/>
              </a:spcAft>
              <a:buClr>
                <a:schemeClr val="dk1"/>
              </a:buClr>
              <a:buSzPts val="990"/>
              <a:buFont typeface="Arial"/>
              <a:buNone/>
            </a:pPr>
            <a:r>
              <a:t/>
            </a:r>
            <a:endParaRPr sz="3330"/>
          </a:p>
        </p:txBody>
      </p:sp>
      <p:sp>
        <p:nvSpPr>
          <p:cNvPr id="113" name="Google Shape;113;p17"/>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14" name="Google Shape;114;p17"/>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pic>
        <p:nvPicPr>
          <p:cNvPr id="115" name="Google Shape;115;p17"/>
          <p:cNvPicPr preferRelativeResize="0"/>
          <p:nvPr/>
        </p:nvPicPr>
        <p:blipFill>
          <a:blip r:embed="rId4">
            <a:alphaModFix/>
          </a:blip>
          <a:stretch>
            <a:fillRect/>
          </a:stretch>
        </p:blipFill>
        <p:spPr>
          <a:xfrm>
            <a:off x="1168625" y="924675"/>
            <a:ext cx="6661750" cy="35815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8"/>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21" name="Google Shape;121;p18"/>
          <p:cNvSpPr txBox="1"/>
          <p:nvPr>
            <p:ph type="title"/>
          </p:nvPr>
        </p:nvSpPr>
        <p:spPr>
          <a:xfrm>
            <a:off x="126200" y="407475"/>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400">
                <a:solidFill>
                  <a:schemeClr val="dk1"/>
                </a:solidFill>
                <a:latin typeface="Work Sans"/>
                <a:ea typeface="Work Sans"/>
                <a:cs typeface="Work Sans"/>
                <a:sym typeface="Work Sans"/>
              </a:rPr>
              <a:t>Forecaster’s crystal ball is </a:t>
            </a:r>
            <a:r>
              <a:rPr lang="en" sz="2400">
                <a:solidFill>
                  <a:schemeClr val="dk1"/>
                </a:solidFill>
                <a:latin typeface="Work Sans"/>
                <a:ea typeface="Work Sans"/>
                <a:cs typeface="Work Sans"/>
                <a:sym typeface="Work Sans"/>
              </a:rPr>
              <a:t>broken.</a:t>
            </a:r>
            <a:endParaRPr sz="1629"/>
          </a:p>
          <a:p>
            <a:pPr indent="0" lvl="0" marL="0" rtl="0" algn="l">
              <a:spcBef>
                <a:spcPts val="0"/>
              </a:spcBef>
              <a:spcAft>
                <a:spcPts val="0"/>
              </a:spcAft>
              <a:buClr>
                <a:schemeClr val="dk1"/>
              </a:buClr>
              <a:buSzPts val="990"/>
              <a:buFont typeface="Arial"/>
              <a:buNone/>
            </a:pPr>
            <a:r>
              <a:t/>
            </a:r>
            <a:endParaRPr sz="3330"/>
          </a:p>
        </p:txBody>
      </p:sp>
      <p:sp>
        <p:nvSpPr>
          <p:cNvPr id="122" name="Google Shape;122;p18"/>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23" name="Google Shape;123;p18"/>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24" name="Google Shape;124;p18"/>
          <p:cNvSpPr txBox="1"/>
          <p:nvPr/>
        </p:nvSpPr>
        <p:spPr>
          <a:xfrm>
            <a:off x="349050" y="4639225"/>
            <a:ext cx="8445900" cy="44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chemeClr val="dk1"/>
                </a:solidFill>
                <a:latin typeface="Calibri"/>
                <a:ea typeface="Calibri"/>
                <a:cs typeface="Calibri"/>
                <a:sym typeface="Calibri"/>
              </a:rPr>
              <a:t>Source: </a:t>
            </a:r>
            <a:r>
              <a:rPr lang="en" sz="800" u="sng">
                <a:solidFill>
                  <a:schemeClr val="hlink"/>
                </a:solidFill>
                <a:latin typeface="Calibri"/>
                <a:ea typeface="Calibri"/>
                <a:cs typeface="Calibri"/>
                <a:sym typeface="Calibri"/>
                <a:hlinkClick r:id="rId4"/>
              </a:rPr>
              <a:t>ht</a:t>
            </a:r>
            <a:r>
              <a:rPr lang="en" sz="800" u="sng">
                <a:solidFill>
                  <a:schemeClr val="hlink"/>
                </a:solidFill>
                <a:latin typeface="Calibri"/>
                <a:ea typeface="Calibri"/>
                <a:cs typeface="Calibri"/>
                <a:sym typeface="Calibri"/>
                <a:hlinkClick r:id="rId5"/>
              </a:rPr>
              <a:t>tps://www.marketwatch.com/story/wall-streets-stock-market-forecasts-for-2022-were-off-by-the-widest-margin-since-2008-will-next-year-be-any-different-11671583416</a:t>
            </a:r>
            <a:r>
              <a:rPr lang="en" sz="800" u="sng">
                <a:solidFill>
                  <a:srgbClr val="0000FF"/>
                </a:solidFill>
                <a:latin typeface="Calibri"/>
                <a:ea typeface="Calibri"/>
                <a:cs typeface="Calibri"/>
                <a:sym typeface="Calibri"/>
              </a:rPr>
              <a:t> </a:t>
            </a:r>
            <a:endParaRPr sz="800" u="sng">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800" u="sng">
                <a:solidFill>
                  <a:schemeClr val="dk1"/>
                </a:solidFill>
                <a:latin typeface="Calibri"/>
                <a:ea typeface="Calibri"/>
                <a:cs typeface="Calibri"/>
                <a:sym typeface="Calibri"/>
              </a:rPr>
              <a:t>Yahoo! Finance </a:t>
            </a:r>
            <a:r>
              <a:rPr lang="en" sz="800">
                <a:solidFill>
                  <a:schemeClr val="dk1"/>
                </a:solidFill>
                <a:latin typeface="Calibri"/>
                <a:ea typeface="Calibri"/>
                <a:cs typeface="Calibri"/>
                <a:sym typeface="Calibri"/>
              </a:rPr>
              <a:t>The S&amp;P 500 ended the year at 4769.83.  Past performance is no guarantee future results.</a:t>
            </a:r>
            <a:endParaRPr sz="800">
              <a:solidFill>
                <a:schemeClr val="dk1"/>
              </a:solidFill>
              <a:latin typeface="Calibri"/>
              <a:ea typeface="Calibri"/>
              <a:cs typeface="Calibri"/>
              <a:sym typeface="Calibri"/>
            </a:endParaRPr>
          </a:p>
        </p:txBody>
      </p:sp>
      <p:pic>
        <p:nvPicPr>
          <p:cNvPr id="125" name="Google Shape;125;p18"/>
          <p:cNvPicPr preferRelativeResize="0"/>
          <p:nvPr/>
        </p:nvPicPr>
        <p:blipFill>
          <a:blip r:embed="rId6">
            <a:alphaModFix/>
          </a:blip>
          <a:stretch>
            <a:fillRect/>
          </a:stretch>
        </p:blipFill>
        <p:spPr>
          <a:xfrm>
            <a:off x="222775" y="1119526"/>
            <a:ext cx="8698449" cy="3190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19"/>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31" name="Google Shape;131;p19"/>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32" name="Google Shape;132;p19"/>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33" name="Google Shape;133;p19"/>
          <p:cNvSpPr txBox="1"/>
          <p:nvPr/>
        </p:nvSpPr>
        <p:spPr>
          <a:xfrm>
            <a:off x="349050" y="4639225"/>
            <a:ext cx="8445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chemeClr val="dk1"/>
                </a:solidFill>
                <a:latin typeface="Calibri"/>
                <a:ea typeface="Calibri"/>
                <a:cs typeface="Calibri"/>
                <a:sym typeface="Calibri"/>
              </a:rPr>
              <a:t>Source: Bureau of Labor Statistics, Federal Resesrve</a:t>
            </a:r>
            <a:endParaRPr sz="800">
              <a:solidFill>
                <a:schemeClr val="dk1"/>
              </a:solidFill>
              <a:latin typeface="Calibri"/>
              <a:ea typeface="Calibri"/>
              <a:cs typeface="Calibri"/>
              <a:sym typeface="Calibri"/>
            </a:endParaRPr>
          </a:p>
        </p:txBody>
      </p:sp>
      <p:pic>
        <p:nvPicPr>
          <p:cNvPr id="134" name="Google Shape;134;p19"/>
          <p:cNvPicPr preferRelativeResize="0"/>
          <p:nvPr/>
        </p:nvPicPr>
        <p:blipFill>
          <a:blip r:embed="rId4">
            <a:alphaModFix/>
          </a:blip>
          <a:stretch>
            <a:fillRect/>
          </a:stretch>
        </p:blipFill>
        <p:spPr>
          <a:xfrm>
            <a:off x="931800" y="777150"/>
            <a:ext cx="7359100" cy="3679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553150" y="265775"/>
            <a:ext cx="5449500" cy="1559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000"/>
              <a:t>It’s all about the Fed’s pace, pause, &amp; pivot</a:t>
            </a:r>
            <a:endParaRPr sz="3000"/>
          </a:p>
        </p:txBody>
      </p:sp>
      <p:cxnSp>
        <p:nvCxnSpPr>
          <p:cNvPr id="140" name="Google Shape;140;p20"/>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41" name="Google Shape;141;p20"/>
          <p:cNvSpPr txBox="1"/>
          <p:nvPr/>
        </p:nvSpPr>
        <p:spPr>
          <a:xfrm>
            <a:off x="1484475" y="2152575"/>
            <a:ext cx="6223500" cy="5850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0" lvl="0" marL="0" rtl="0" algn="l">
              <a:lnSpc>
                <a:spcPct val="100000"/>
              </a:lnSpc>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p:txBody>
      </p:sp>
      <p:pic>
        <p:nvPicPr>
          <p:cNvPr id="142" name="Google Shape;142;p20"/>
          <p:cNvPicPr preferRelativeResize="0"/>
          <p:nvPr/>
        </p:nvPicPr>
        <p:blipFill>
          <a:blip r:embed="rId3">
            <a:alphaModFix/>
          </a:blip>
          <a:stretch>
            <a:fillRect/>
          </a:stretch>
        </p:blipFill>
        <p:spPr>
          <a:xfrm>
            <a:off x="470749" y="1400650"/>
            <a:ext cx="8250974" cy="3068650"/>
          </a:xfrm>
          <a:prstGeom prst="rect">
            <a:avLst/>
          </a:prstGeom>
          <a:noFill/>
          <a:ln>
            <a:noFill/>
          </a:ln>
        </p:spPr>
      </p:pic>
      <p:sp>
        <p:nvSpPr>
          <p:cNvPr id="143" name="Google Shape;143;p20"/>
          <p:cNvSpPr txBox="1"/>
          <p:nvPr/>
        </p:nvSpPr>
        <p:spPr>
          <a:xfrm>
            <a:off x="228375" y="4708525"/>
            <a:ext cx="30000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chemeClr val="dk1"/>
                </a:solidFill>
                <a:latin typeface="Calibri"/>
                <a:ea typeface="Calibri"/>
                <a:cs typeface="Calibri"/>
                <a:sym typeface="Calibri"/>
              </a:rPr>
              <a:t>Source: FRED data from 1/1/2022 – 12/31/2023</a:t>
            </a:r>
            <a:endParaRPr sz="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