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Work Sans Medium"/>
      <p:regular r:id="rId25"/>
      <p:bold r:id="rId26"/>
      <p:italic r:id="rId27"/>
      <p:boldItalic r:id="rId28"/>
    </p:embeddedFont>
    <p:embeddedFont>
      <p:font typeface="Work Sans Black"/>
      <p:bold r:id="rId29"/>
      <p:boldItalic r:id="rId30"/>
    </p:embeddedFont>
    <p:embeddedFont>
      <p:font typeface="Work Sans ExtraBold"/>
      <p:bold r:id="rId31"/>
      <p:boldItalic r:id="rId32"/>
    </p:embeddedFont>
    <p:embeddedFont>
      <p:font typeface="Work Sans Light"/>
      <p:regular r:id="rId33"/>
      <p:bold r:id="rId34"/>
      <p:italic r:id="rId35"/>
      <p:boldItalic r:id="rId36"/>
    </p:embeddedFont>
    <p:embeddedFont>
      <p:font typeface="Work Sans"/>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6.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8.xml"/><Relationship Id="rId44" Type="http://schemas.openxmlformats.org/officeDocument/2006/relationships/font" Target="fonts/OpenSans-boldItalic.fntdata"/><Relationship Id="rId21" Type="http://schemas.openxmlformats.org/officeDocument/2006/relationships/slide" Target="slides/slide17.xml"/><Relationship Id="rId43" Type="http://schemas.openxmlformats.org/officeDocument/2006/relationships/font" Target="fonts/OpenSans-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Medium-bold.fntdata"/><Relationship Id="rId25" Type="http://schemas.openxmlformats.org/officeDocument/2006/relationships/font" Target="fonts/WorkSansMedium-regular.fntdata"/><Relationship Id="rId28" Type="http://schemas.openxmlformats.org/officeDocument/2006/relationships/font" Target="fonts/WorkSansMedium-boldItalic.fntdata"/><Relationship Id="rId27" Type="http://schemas.openxmlformats.org/officeDocument/2006/relationships/font" Target="fonts/WorkSansMedium-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WorkSansBlack-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WorkSansExtraBold-bold.fntdata"/><Relationship Id="rId30" Type="http://schemas.openxmlformats.org/officeDocument/2006/relationships/font" Target="fonts/WorkSansBlack-boldItalic.fntdata"/><Relationship Id="rId11" Type="http://schemas.openxmlformats.org/officeDocument/2006/relationships/slide" Target="slides/slide7.xml"/><Relationship Id="rId33" Type="http://schemas.openxmlformats.org/officeDocument/2006/relationships/font" Target="fonts/WorkSansLight-regular.fntdata"/><Relationship Id="rId10" Type="http://schemas.openxmlformats.org/officeDocument/2006/relationships/slide" Target="slides/slide6.xml"/><Relationship Id="rId32" Type="http://schemas.openxmlformats.org/officeDocument/2006/relationships/font" Target="fonts/WorkSansExtraBold-boldItalic.fntdata"/><Relationship Id="rId13" Type="http://schemas.openxmlformats.org/officeDocument/2006/relationships/slide" Target="slides/slide9.xml"/><Relationship Id="rId35" Type="http://schemas.openxmlformats.org/officeDocument/2006/relationships/font" Target="fonts/WorkSansLight-italic.fntdata"/><Relationship Id="rId12" Type="http://schemas.openxmlformats.org/officeDocument/2006/relationships/slide" Target="slides/slide8.xml"/><Relationship Id="rId34" Type="http://schemas.openxmlformats.org/officeDocument/2006/relationships/font" Target="fonts/WorkSansLight-bold.fntdata"/><Relationship Id="rId15" Type="http://schemas.openxmlformats.org/officeDocument/2006/relationships/slide" Target="slides/slide11.xml"/><Relationship Id="rId37" Type="http://schemas.openxmlformats.org/officeDocument/2006/relationships/font" Target="fonts/WorkSans-regular.fntdata"/><Relationship Id="rId14" Type="http://schemas.openxmlformats.org/officeDocument/2006/relationships/slide" Target="slides/slide10.xml"/><Relationship Id="rId36" Type="http://schemas.openxmlformats.org/officeDocument/2006/relationships/font" Target="fonts/WorkSansLight-boldItalic.fntdata"/><Relationship Id="rId17" Type="http://schemas.openxmlformats.org/officeDocument/2006/relationships/slide" Target="slides/slide13.xml"/><Relationship Id="rId39" Type="http://schemas.openxmlformats.org/officeDocument/2006/relationships/font" Target="fonts/WorkSans-italic.fntdata"/><Relationship Id="rId16" Type="http://schemas.openxmlformats.org/officeDocument/2006/relationships/slide" Target="slides/slide12.xml"/><Relationship Id="rId38" Type="http://schemas.openxmlformats.org/officeDocument/2006/relationships/font" Target="fonts/Work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b35e0390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b35e0390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rPr>
              <a:t>All US stock indexes fell the quarter, with large cap stocks outperforming smaller ones.</a:t>
            </a:r>
            <a:endParaRPr sz="1600">
              <a:solidFill>
                <a:schemeClr val="dk1"/>
              </a:solidFill>
            </a:endParaRPr>
          </a:p>
          <a:p>
            <a:pPr indent="0" lvl="0" marL="0" rtl="0" algn="just">
              <a:lnSpc>
                <a:spcPct val="115000"/>
              </a:lnSpc>
              <a:spcBef>
                <a:spcPts val="0"/>
              </a:spcBef>
              <a:spcAft>
                <a:spcPts val="0"/>
              </a:spcAft>
              <a:buNone/>
            </a:pPr>
            <a:r>
              <a:rPr lang="en" sz="1600">
                <a:solidFill>
                  <a:schemeClr val="dk1"/>
                </a:solidFill>
              </a:rPr>
              <a:t>Large growth stocks have for the highest year-to-date (YTD) returns (+25.0%), but returns are only being driven by a few stocks.</a:t>
            </a:r>
            <a:endParaRPr sz="16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b35e0390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b35e0390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The seven biggest stocks in the S&amp;P 500 are up more than 50% in 2023.</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Work Sans"/>
                <a:ea typeface="Work Sans"/>
                <a:cs typeface="Work Sans"/>
                <a:sym typeface="Work Sans"/>
              </a:rPr>
              <a:t>The remaining 493 stocks are basically flat.</a:t>
            </a:r>
            <a:endParaRPr sz="12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rPr lang="en" sz="1200">
                <a:solidFill>
                  <a:schemeClr val="dk1"/>
                </a:solidFill>
                <a:latin typeface="Work Sans"/>
                <a:ea typeface="Work Sans"/>
                <a:cs typeface="Work Sans"/>
                <a:sym typeface="Work Sans"/>
              </a:rPr>
              <a:t>The bottom line is that if you buy the S&amp;P 500 today, you are basically buying a handful of companies that make up 34% of the index and have an average P/E ratio around 50.</a:t>
            </a:r>
            <a:endParaRPr sz="1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b35e0390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b35e0390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A challenge for the Russell 2000, and one of the reasons why we it isn’t one of our favorite indexes to track for investment purposes, is that as of quarter end, 45.5% of the companies held in the Russell 2000 (roughly 900 companies) are not profitable (see Exhibit 2).  It just makes economic sense that, over time, companies that are profitable should outperform companies that are not profitable.  Ultimately, if a company keeps losing money, it may not be in business for very long.</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A preferred approach, in particular in small cap stocks, is to focus on companies that are more profitable vs. those that are not.  As a comparison, the S&amp;P 600 is another index that invests in small cap stocks, yet unlike the R2000, it does include a positive earnings requirement, which is a fair, even if imperfect, proxy for profitability in its index construction rules. If you look at the last 20 years ending 9/30/2023, the S&amp;P 600 has earned 1.5% more per year on average vs. the R2000.  While we cannot attribute the entire difference to just the S&amp;P’s inclusion of profitability, we do believe it is an important component.</a:t>
            </a:r>
            <a:endParaRPr sz="1600">
              <a:solidFill>
                <a:schemeClr val="dk1"/>
              </a:solidFill>
            </a:endParaRPr>
          </a:p>
          <a:p>
            <a:pPr indent="0" lvl="0" marL="13970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rtl="0" algn="just">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8b35e0390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8b35e0390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rPr>
              <a:t>Q3 2023 includes the change from MSCI EAFE to MSCI World ex-US in the large cap and small cap spaces (in order to include Canada).  Plus, newly added are the growth and value components for large and small cap.</a:t>
            </a:r>
            <a:endParaRPr sz="16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b95888f1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b95888f1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600">
                <a:solidFill>
                  <a:schemeClr val="dk1"/>
                </a:solidFill>
              </a:rPr>
              <a:t>WSJ’s Dollar Index (BUXX) represents the value of the USD relative to a basket of 16 foreign currencies.</a:t>
            </a:r>
            <a:endParaRPr sz="1600">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sz="1600">
                <a:solidFill>
                  <a:schemeClr val="dk1"/>
                </a:solidFill>
              </a:rPr>
              <a:t>A rising dollar is generally good for US consumers as it makes foreign goods cheaper to purchase, but bad for owners of non-dollar-denominated assets, such as foreign stocks.  Said differently, a strong dollar hurts international returns.  A strong dollar also hurts US exports and therefore can also negatively impact US production and employment.</a:t>
            </a:r>
            <a:endParaRPr sz="1600">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sz="1600">
                <a:solidFill>
                  <a:schemeClr val="dk1"/>
                </a:solidFill>
              </a:rPr>
              <a:t>The rising US Dollar relative to foreign currencies was another factor in the quarterly underperformance of non-US stocks relative to US stocks.  To put this in numeric terms, let’s look at a common non-US benchmark, the MSCI World ex USA.  The return of the index in dollar terms (which is what a US investor would receive assuming the return is unhedged) over the previous quarter was -4.1%, but it was -1.35% in local currency terms.  In other words, the stronger dollar cost US investors 2.75% in return over the last three months.</a:t>
            </a:r>
            <a:endParaRPr sz="1600">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sz="1600">
                <a:solidFill>
                  <a:schemeClr val="dk1"/>
                </a:solidFill>
              </a:rPr>
              <a:t>The top chart shows the movement over the last 20 years for longer term trends while the bottom chart shows the last 3 months where the dollar fell over the quarter.  The top chart shows the dollar is currently still stronger than most other time since the inception of this WSJ Dollar Index.  Having the US Dollar continue to decline further would be a catalyst for non-US equity returns to be stronger vs. US equities. </a:t>
            </a:r>
            <a:endParaRPr sz="1600">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sz="1600">
                <a:solidFill>
                  <a:schemeClr val="dk1"/>
                </a:solidFill>
              </a:rPr>
              <a:t>The bottom chart shows an increase in the dollar overall for the quarter.</a:t>
            </a:r>
            <a:endParaRPr sz="1600">
              <a:solidFill>
                <a:schemeClr val="dk1"/>
              </a:solidFill>
            </a:endParaRPr>
          </a:p>
          <a:p>
            <a:pPr indent="0" lvl="0" marL="139700" rtl="0" algn="l">
              <a:lnSpc>
                <a:spcPct val="115000"/>
              </a:lnSpc>
              <a:spcBef>
                <a:spcPts val="0"/>
              </a:spcBef>
              <a:spcAft>
                <a:spcPts val="0"/>
              </a:spcAft>
              <a:buClr>
                <a:schemeClr val="dk1"/>
              </a:buClr>
              <a:buSzPts val="1100"/>
              <a:buFont typeface="Arial"/>
              <a:buNone/>
            </a:pPr>
            <a:r>
              <a:rPr lang="en" sz="1600">
                <a:solidFill>
                  <a:schemeClr val="dk1"/>
                </a:solidFill>
              </a:rPr>
              <a:t>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8b95888f1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8b95888f1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800">
                <a:solidFill>
                  <a:schemeClr val="dk1"/>
                </a:solidFill>
              </a:rPr>
              <a:t>Unlike the S&amp;P 500, whose return is dominated by just a few stocks, international indexes are currently more balanced and diversified.  Per Exhibit 3, if you held the largest 15 stocks in the STOXX 600 (representative of European stocks), the YTD return through 9/17/2023 was 14% vs. 10% for the entire index.  Similarly, the TOPIX (Tokyo Stock Exchange) also shows considerably less concentration regarding its overall return being driven by the top 15 holdings.  Overall, a market that has more breadth of winners is often believed to be a healthier market. </a:t>
            </a:r>
            <a:endParaRPr sz="16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8b95888f1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8b95888f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Recently, there have been plenty of negative headlines related to China, both political and economic, resulting in inquiries about possibly divesting from Chinese stocks.  As we have previously noted, China constitutes roughly 1/3 of emerging markets stocks and is the second largest economy in the world, making it sort of a big “call” to exclude such a large player.  Plus, if you remove China from an emerging markets allocation, the unintended impact is that you now overweight all the remaining countries, which may not necessarily provide a better outcome.  Overall, it is not our general approach to make “bets” for or against specific countries and would recommend staying invested as long as Chinese markets remain open and don’t have issues with market pricing.</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Interestingly, while the return of emerging markets in general has tracked closely with returns of China, that has started to change.  In fact, after China, the next largest countries considered emerging markets can include India, Taiwan, Korea, and Brazil, and all four have outperformed China over the last 12 months.</a:t>
            </a:r>
            <a:endParaRPr sz="1600">
              <a:solidFill>
                <a:schemeClr val="dk1"/>
              </a:solidFill>
            </a:endParaRPr>
          </a:p>
          <a:p>
            <a:pPr indent="0" lvl="0" marL="13970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3cc43e66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3cc43e66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Do investments matter?  Of course they do; however it is not investments alone that will help you achieve your goals.  Maintaining a focus on these bullet points is what really matters in helping you achieve your goals.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b95888f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b95888f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In Q3 2020, this chart was changed to the Callan chart, which is only updated annually.  It was changed to this chart to show a greater number of annual periods.</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The chart is updated during the first quarter each year so it will still be the previous years chart in the Q4 version each year.</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Note that in 2021, the chart started the inclusion of hedge funds.</a:t>
            </a:r>
            <a:endParaRPr sz="1600">
              <a:solidFill>
                <a:schemeClr val="dk1"/>
              </a:solidFill>
            </a:endParaRPr>
          </a:p>
          <a:p>
            <a:pPr indent="0" lvl="0" marL="139700" rtl="0" algn="l">
              <a:lnSpc>
                <a:spcPct val="115000"/>
              </a:lnSpc>
              <a:spcBef>
                <a:spcPts val="0"/>
              </a:spcBef>
              <a:spcAft>
                <a:spcPts val="0"/>
              </a:spcAft>
              <a:buNone/>
            </a:pPr>
            <a:r>
              <a:t/>
            </a:r>
            <a:endParaRPr sz="1600">
              <a:solidFill>
                <a:schemeClr val="dk1"/>
              </a:solidFill>
            </a:endParaRPr>
          </a:p>
          <a:p>
            <a:pPr indent="0" lvl="0" marL="13970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cc43e661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cc43e661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a:t>As always, we like to take a balanced approach to looking at the global economy and markets, not reacting too positively or negatively to any news.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e40991e4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e40991e4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Congress came to a compromise at the end of September to avoid a government shutdown, at least for now, as the bill just signed only funds the government through November 17, 2023.  Should investors be concerned about a shutdown having a significant negative impact on the economy and markets?  No, if history is any indication.  Overall, there have been 21 government shutdowns since 1976.  and one could classify the mixed market results as noise.  In summary, of the 21 previous shutdowns, 11 saw the S&amp;P move in a positive direction during the shutdown with nine experiencing declines (one shutdown occurred overnight, when markets were closed, so there was no market impact).</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e40991e4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e40991e4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For the last several quarters, we have spoken about the three P’s of pace, pause, and pivot.  We had noted the Fed’s pace of rate increases has slowed as the last several increases have only been 25 bps.  We also noted that there is a lag in the amount of time when these increases occur to when it’s actually seen in the data. </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b35e0390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b35e0390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There are a few interesting take-aways from this chart.</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First, look at the December 2024 column and note the differences in projections from various Fed members, with some believing the Fed Fund rate will be between 4.25-4.5%, while one participant has a 6% forecast.</a:t>
            </a:r>
            <a:endParaRPr sz="1600">
              <a:solidFill>
                <a:schemeClr val="dk1"/>
              </a:solidFill>
            </a:endParaRPr>
          </a:p>
          <a:p>
            <a:pPr indent="0" lvl="0" marL="139700" rtl="0" algn="l">
              <a:lnSpc>
                <a:spcPct val="115000"/>
              </a:lnSpc>
              <a:spcBef>
                <a:spcPts val="0"/>
              </a:spcBef>
              <a:spcAft>
                <a:spcPts val="0"/>
              </a:spcAft>
              <a:buNone/>
            </a:pPr>
            <a:r>
              <a:rPr lang="en" sz="1600">
                <a:solidFill>
                  <a:schemeClr val="dk1"/>
                </a:solidFill>
              </a:rPr>
              <a:t>A second take-away is looking at the nice, calm stepdown in the market implied rate from December 2023 through 2024.  In a sense, the implied stepdown is the mirror image of what happened on the way up from December 2022 through the current time period.  However, as the following slide shows, the even-paced stepdown in rates is unlikely if history is our guide.</a:t>
            </a:r>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b35e0390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b35e0390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What this chart shows is that while rates may go up like an escalator, they tend to come down in an elevator.  In other words, they tend to come down faster than they go up.  This is often because there is some type of event (e.g. financial crisis, Covid) that causes the Fed to act quickly and decisively.</a:t>
            </a:r>
            <a:endParaRPr sz="1600">
              <a:solidFill>
                <a:schemeClr val="dk1"/>
              </a:solidFill>
            </a:endParaRPr>
          </a:p>
          <a:p>
            <a:pPr indent="0" lvl="0" marL="13970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8b35e0390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8b35e0390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rPr>
              <a:t>Fixed income investors expect to be compensated for holding longer maturity bonds vs. shorter maturity bonds, which is known as the term premium.  As short-term yields rose, we saw an even greater increase in yields over the quarter across the intermediate and longer-term parts of the yield curve, influenced by many different factors.  As prices move inverted to yields, most bond indexes experienced negative returns over the quarter.</a:t>
            </a:r>
            <a:endParaRPr sz="16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b35e0390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b35e0390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rPr>
              <a:t>The 10-Yr Treasury is a barometer of sorts as it can be used as a benchmark to measure investor confidence, but it’s also important because it influences rates set for mortgages and other types of debt. </a:t>
            </a:r>
            <a:endParaRPr sz="1600">
              <a:solidFill>
                <a:schemeClr val="dk1"/>
              </a:solidFill>
            </a:endParaRPr>
          </a:p>
          <a:p>
            <a:pPr indent="0" lvl="0" marL="0" rtl="0" algn="just">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b35e0390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8b35e0390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None/>
            </a:pPr>
            <a:r>
              <a:rPr lang="en" sz="1600">
                <a:solidFill>
                  <a:schemeClr val="dk1"/>
                </a:solidFill>
              </a:rPr>
              <a:t>As you can see, yields moved higher across the Treasury curve over the quarter, and more specifically over the intermediate and longer parts of the curve, with the curve being less inverted than it was a few months ago.</a:t>
            </a:r>
            <a:endParaRPr sz="1600">
              <a:solidFill>
                <a:schemeClr val="dk1"/>
              </a:solidFill>
            </a:endParaRPr>
          </a:p>
          <a:p>
            <a:pPr indent="0" lvl="0" marL="0" rtl="0" algn="just">
              <a:lnSpc>
                <a:spcPct val="115000"/>
              </a:lnSpc>
              <a:spcBef>
                <a:spcPts val="0"/>
              </a:spcBef>
              <a:spcAft>
                <a:spcPts val="0"/>
              </a:spcAft>
              <a:buNone/>
            </a:pPr>
            <a:r>
              <a:t/>
            </a:r>
            <a:endParaRPr sz="1800">
              <a:solidFill>
                <a:schemeClr val="dk1"/>
              </a:solidFill>
            </a:endParaRPr>
          </a:p>
          <a:p>
            <a:pPr indent="0" lvl="0" marL="0" rtl="0" algn="just">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apolloacademy.com/sp493-is-basically-flat-this-year/" TargetMode="External"/><Relationship Id="rId5" Type="http://schemas.openxmlformats.org/officeDocument/2006/relationships/hyperlink" Target="https://apolloacademy.com/sp493-is-basically-flat-this-year/" TargetMode="External"/><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hyperlink" Target="https://advisors.vanguard.com/insights/article/staying-the-course-during-a-government-shutdown?cmpgn=FAS:EM:MC:139207210680&amp;suid=CONT1142374&amp;crd=2835495&amp;guid=448ee8f8-77c5-ed11-b597-000d3a98524a" TargetMode="External"/><Relationship Id="rId6" Type="http://schemas.openxmlformats.org/officeDocument/2006/relationships/hyperlink" Target="https://advisors.vanguard.com/insights/article/staying-the-course-during-a-government-shutdown?cmpgn=FAS:EM:MC:139207210680&amp;suid=CONT1142374&amp;crd=2835495&amp;guid=448ee8f8-77c5-ed11-b597-000d3a98524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240550" y="657700"/>
            <a:ext cx="90054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2023 Q3 </a:t>
            </a:r>
            <a:endParaRPr/>
          </a:p>
          <a:p>
            <a:pPr indent="0" lvl="0" marL="0" rtl="0" algn="l">
              <a:lnSpc>
                <a:spcPct val="90000"/>
              </a:lnSpc>
              <a:spcBef>
                <a:spcPts val="0"/>
              </a:spcBef>
              <a:spcAft>
                <a:spcPts val="0"/>
              </a:spcAft>
              <a:buNone/>
            </a:pPr>
            <a:r>
              <a:rPr lang="en"/>
              <a:t>Quarterly Market Review</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775926" y="1807550"/>
            <a:ext cx="2995925" cy="3205624"/>
          </a:xfrm>
          <a:prstGeom prst="rect">
            <a:avLst/>
          </a:prstGeom>
          <a:noFill/>
          <a:ln>
            <a:noFill/>
          </a:ln>
        </p:spPr>
      </p:pic>
      <p:pic>
        <p:nvPicPr>
          <p:cNvPr id="67" name="Google Shape;67;p12"/>
          <p:cNvPicPr preferRelativeResize="0"/>
          <p:nvPr/>
        </p:nvPicPr>
        <p:blipFill>
          <a:blip r:embed="rId5">
            <a:alphaModFix/>
          </a:blip>
          <a:stretch>
            <a:fillRect/>
          </a:stretch>
        </p:blipFill>
        <p:spPr>
          <a:xfrm>
            <a:off x="4480000" y="4210500"/>
            <a:ext cx="4384476" cy="578640"/>
          </a:xfrm>
          <a:prstGeom prst="rect">
            <a:avLst/>
          </a:prstGeom>
          <a:noFill/>
          <a:ln>
            <a:noFill/>
          </a:ln>
        </p:spPr>
      </p:pic>
      <p:sp>
        <p:nvSpPr>
          <p:cNvPr id="68" name="Google Shape;68;p12"/>
          <p:cNvSpPr txBox="1"/>
          <p:nvPr/>
        </p:nvSpPr>
        <p:spPr>
          <a:xfrm>
            <a:off x="4577488" y="3764100"/>
            <a:ext cx="4189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Work Sans"/>
                <a:ea typeface="Work Sans"/>
                <a:cs typeface="Work Sans"/>
                <a:sym typeface="Work Sans"/>
              </a:rPr>
              <a:t>Presented By: Mario Nardone</a:t>
            </a:r>
            <a:endParaRPr b="1" sz="1700">
              <a:latin typeface="Work Sans"/>
              <a:ea typeface="Work Sans"/>
              <a:cs typeface="Work Sans"/>
              <a:sym typeface="Work Sans"/>
            </a:endParaRPr>
          </a:p>
        </p:txBody>
      </p:sp>
      <p:pic>
        <p:nvPicPr>
          <p:cNvPr id="69" name="Google Shape;69;p12"/>
          <p:cNvPicPr preferRelativeResize="0"/>
          <p:nvPr/>
        </p:nvPicPr>
        <p:blipFill>
          <a:blip r:embed="rId6">
            <a:alphaModFix/>
          </a:blip>
          <a:stretch>
            <a:fillRect/>
          </a:stretch>
        </p:blipFill>
        <p:spPr>
          <a:xfrm>
            <a:off x="6199250" y="162400"/>
            <a:ext cx="2881574" cy="65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1"/>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55" name="Google Shape;155;p21"/>
          <p:cNvSpPr txBox="1"/>
          <p:nvPr>
            <p:ph type="title"/>
          </p:nvPr>
        </p:nvSpPr>
        <p:spPr>
          <a:xfrm>
            <a:off x="316150" y="3327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600">
                <a:solidFill>
                  <a:schemeClr val="dk1"/>
                </a:solidFill>
                <a:latin typeface="Work Sans"/>
                <a:ea typeface="Work Sans"/>
                <a:cs typeface="Work Sans"/>
                <a:sym typeface="Work Sans"/>
              </a:rPr>
              <a:t>US Stock Returns by size and style</a:t>
            </a:r>
            <a:endParaRPr sz="1829"/>
          </a:p>
          <a:p>
            <a:pPr indent="0" lvl="0" marL="0" rtl="0" algn="l">
              <a:spcBef>
                <a:spcPts val="0"/>
              </a:spcBef>
              <a:spcAft>
                <a:spcPts val="0"/>
              </a:spcAft>
              <a:buClr>
                <a:schemeClr val="dk1"/>
              </a:buClr>
              <a:buSzPts val="990"/>
              <a:buFont typeface="Arial"/>
              <a:buNone/>
            </a:pPr>
            <a:r>
              <a:t/>
            </a:r>
            <a:endParaRPr sz="3330"/>
          </a:p>
        </p:txBody>
      </p:sp>
      <p:sp>
        <p:nvSpPr>
          <p:cNvPr id="156" name="Google Shape;156;p21"/>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57" name="Google Shape;157;p21"/>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58" name="Google Shape;158;p21"/>
          <p:cNvSpPr txBox="1"/>
          <p:nvPr/>
        </p:nvSpPr>
        <p:spPr>
          <a:xfrm>
            <a:off x="952950" y="4667750"/>
            <a:ext cx="74823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Work Sans"/>
                <a:ea typeface="Work Sans"/>
                <a:cs typeface="Work Sans"/>
                <a:sym typeface="Work Sans"/>
              </a:rPr>
              <a:t>Source: Morningstar, Russell benchmarks shown. Past performance is not indicative of future results.</a:t>
            </a:r>
            <a:endParaRPr sz="1000">
              <a:solidFill>
                <a:schemeClr val="dk1"/>
              </a:solidFill>
              <a:latin typeface="Work Sans"/>
              <a:ea typeface="Work Sans"/>
              <a:cs typeface="Work Sans"/>
              <a:sym typeface="Work Sans"/>
            </a:endParaRPr>
          </a:p>
          <a:p>
            <a:pPr indent="0" lvl="0" marL="0" rtl="0" algn="ctr">
              <a:lnSpc>
                <a:spcPct val="115000"/>
              </a:lnSpc>
              <a:spcBef>
                <a:spcPts val="0"/>
              </a:spcBef>
              <a:spcAft>
                <a:spcPts val="0"/>
              </a:spcAft>
              <a:buNone/>
            </a:pPr>
            <a:r>
              <a:t/>
            </a:r>
            <a:endParaRPr sz="1000">
              <a:solidFill>
                <a:schemeClr val="dk1"/>
              </a:solidFill>
            </a:endParaRPr>
          </a:p>
        </p:txBody>
      </p:sp>
      <p:pic>
        <p:nvPicPr>
          <p:cNvPr id="159" name="Google Shape;159;p21"/>
          <p:cNvPicPr preferRelativeResize="0"/>
          <p:nvPr/>
        </p:nvPicPr>
        <p:blipFill>
          <a:blip r:embed="rId4">
            <a:alphaModFix/>
          </a:blip>
          <a:stretch>
            <a:fillRect/>
          </a:stretch>
        </p:blipFill>
        <p:spPr>
          <a:xfrm>
            <a:off x="423250" y="853450"/>
            <a:ext cx="5616328" cy="365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2"/>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65" name="Google Shape;165;p22"/>
          <p:cNvSpPr txBox="1"/>
          <p:nvPr>
            <p:ph type="title"/>
          </p:nvPr>
        </p:nvSpPr>
        <p:spPr>
          <a:xfrm>
            <a:off x="214900" y="35302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600">
                <a:solidFill>
                  <a:schemeClr val="dk1"/>
                </a:solidFill>
                <a:latin typeface="Work Sans"/>
                <a:ea typeface="Work Sans"/>
                <a:cs typeface="Work Sans"/>
                <a:sym typeface="Work Sans"/>
              </a:rPr>
              <a:t>S&amp;P 493 is basically flat for this year</a:t>
            </a:r>
            <a:endParaRPr sz="1829"/>
          </a:p>
          <a:p>
            <a:pPr indent="0" lvl="0" marL="0" rtl="0" algn="l">
              <a:spcBef>
                <a:spcPts val="0"/>
              </a:spcBef>
              <a:spcAft>
                <a:spcPts val="0"/>
              </a:spcAft>
              <a:buClr>
                <a:schemeClr val="dk1"/>
              </a:buClr>
              <a:buSzPts val="990"/>
              <a:buFont typeface="Arial"/>
              <a:buNone/>
            </a:pPr>
            <a:r>
              <a:t/>
            </a:r>
            <a:endParaRPr sz="3330"/>
          </a:p>
        </p:txBody>
      </p:sp>
      <p:sp>
        <p:nvSpPr>
          <p:cNvPr id="166" name="Google Shape;166;p22"/>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67" name="Google Shape;167;p22"/>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68" name="Google Shape;168;p22"/>
          <p:cNvSpPr txBox="1"/>
          <p:nvPr/>
        </p:nvSpPr>
        <p:spPr>
          <a:xfrm>
            <a:off x="0" y="4506250"/>
            <a:ext cx="9144000" cy="719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500">
                <a:solidFill>
                  <a:schemeClr val="dk1"/>
                </a:solidFill>
                <a:latin typeface="Work Sans"/>
                <a:ea typeface="Work Sans"/>
                <a:cs typeface="Work Sans"/>
                <a:sym typeface="Work Sans"/>
              </a:rPr>
              <a:t>Source: Bloomberg, Apollo Chief Economist,</a:t>
            </a:r>
            <a:r>
              <a:rPr lang="en" sz="500">
                <a:solidFill>
                  <a:schemeClr val="dk1"/>
                </a:solidFill>
                <a:uFill>
                  <a:noFill/>
                </a:uFill>
                <a:latin typeface="Work Sans"/>
                <a:ea typeface="Work Sans"/>
                <a:cs typeface="Work Sans"/>
                <a:sym typeface="Work Sans"/>
                <a:hlinkClick r:id="rId4">
                  <a:extLst>
                    <a:ext uri="{A12FA001-AC4F-418D-AE19-62706E023703}">
                      <ahyp:hlinkClr val="tx"/>
                    </a:ext>
                  </a:extLst>
                </a:hlinkClick>
              </a:rPr>
              <a:t> </a:t>
            </a:r>
            <a:r>
              <a:rPr lang="en" sz="500" u="sng">
                <a:solidFill>
                  <a:schemeClr val="hlink"/>
                </a:solidFill>
                <a:latin typeface="Work Sans"/>
                <a:ea typeface="Work Sans"/>
                <a:cs typeface="Work Sans"/>
                <a:sym typeface="Work Sans"/>
                <a:hlinkClick r:id="rId5"/>
              </a:rPr>
              <a:t>https://apolloacademy.com/sp493-is-basically-flat-this-year/</a:t>
            </a:r>
            <a:r>
              <a:rPr lang="en" sz="500">
                <a:solidFill>
                  <a:schemeClr val="dk1"/>
                </a:solidFill>
                <a:latin typeface="Work Sans"/>
                <a:ea typeface="Work Sans"/>
                <a:cs typeface="Work Sans"/>
                <a:sym typeface="Work Sans"/>
              </a:rPr>
              <a:t> posted 9/22/2023  </a:t>
            </a:r>
            <a:r>
              <a:rPr i="1" lang="en" sz="500">
                <a:solidFill>
                  <a:schemeClr val="dk1"/>
                </a:solidFill>
                <a:latin typeface="Work Sans"/>
                <a:ea typeface="Work Sans"/>
                <a:cs typeface="Work Sans"/>
                <a:sym typeface="Work Sans"/>
              </a:rPr>
              <a:t>This presentation may not be distributed, transmitted or otherwise communicated to others in whole or in part without the express consent of Apollo Global Management, Inc. (together with its subsidiaries, “Apollo”) Apollo makes no representation or warranty, expressed or implied, with respect to the accuracy, reasonableness, or completeness of any of the statements made during this presentation, including, but not limited to, statements obtained from third parties. Opinions, estimates and projections constitute the current judgment of the speaker as of the date indicated. They do not necessarily reflect the views and opinions of Apollo and are subject to change at any time without notice.Apollo makes no representation or warranty, expressed or implied, with respect to the accuracy, reasonableness, or completeness of any of the statements made during this presentation, including, but not limited to, statements obtained from third parties. Opinions, estimates and projections constitute the current judgment of the speaker as of the date indicated. They do not necessarily reflect the views and opinions of Apollo and are subject to change at any time without notice.</a:t>
            </a:r>
            <a:endParaRPr sz="500">
              <a:solidFill>
                <a:schemeClr val="dk1"/>
              </a:solidFill>
              <a:latin typeface="Work Sans"/>
              <a:ea typeface="Work Sans"/>
              <a:cs typeface="Work Sans"/>
              <a:sym typeface="Work Sans"/>
            </a:endParaRPr>
          </a:p>
          <a:p>
            <a:pPr indent="0" lvl="0" marL="0" rtl="0" algn="ctr">
              <a:lnSpc>
                <a:spcPct val="115000"/>
              </a:lnSpc>
              <a:spcBef>
                <a:spcPts val="0"/>
              </a:spcBef>
              <a:spcAft>
                <a:spcPts val="0"/>
              </a:spcAft>
              <a:buNone/>
            </a:pPr>
            <a:r>
              <a:t/>
            </a:r>
            <a:endParaRPr sz="600">
              <a:solidFill>
                <a:schemeClr val="dk1"/>
              </a:solidFill>
            </a:endParaRPr>
          </a:p>
        </p:txBody>
      </p:sp>
      <p:pic>
        <p:nvPicPr>
          <p:cNvPr id="169" name="Google Shape;169;p22"/>
          <p:cNvPicPr preferRelativeResize="0"/>
          <p:nvPr/>
        </p:nvPicPr>
        <p:blipFill>
          <a:blip r:embed="rId6">
            <a:alphaModFix/>
          </a:blip>
          <a:stretch>
            <a:fillRect/>
          </a:stretch>
        </p:blipFill>
        <p:spPr>
          <a:xfrm>
            <a:off x="0" y="938475"/>
            <a:ext cx="7383903" cy="356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3"/>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75" name="Google Shape;175;p23"/>
          <p:cNvSpPr txBox="1"/>
          <p:nvPr>
            <p:ph type="title"/>
          </p:nvPr>
        </p:nvSpPr>
        <p:spPr>
          <a:xfrm>
            <a:off x="645275" y="53065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3000">
                <a:solidFill>
                  <a:schemeClr val="dk1"/>
                </a:solidFill>
                <a:latin typeface="Work Sans"/>
                <a:ea typeface="Work Sans"/>
                <a:cs typeface="Work Sans"/>
                <a:sym typeface="Work Sans"/>
              </a:rPr>
              <a:t>Making a profit?</a:t>
            </a:r>
            <a:endParaRPr sz="2230"/>
          </a:p>
          <a:p>
            <a:pPr indent="0" lvl="0" marL="0" rtl="0" algn="l">
              <a:spcBef>
                <a:spcPts val="0"/>
              </a:spcBef>
              <a:spcAft>
                <a:spcPts val="0"/>
              </a:spcAft>
              <a:buClr>
                <a:schemeClr val="dk1"/>
              </a:buClr>
              <a:buSzPts val="990"/>
              <a:buFont typeface="Arial"/>
              <a:buNone/>
            </a:pPr>
            <a:r>
              <a:t/>
            </a:r>
            <a:endParaRPr sz="3330"/>
          </a:p>
        </p:txBody>
      </p:sp>
      <p:sp>
        <p:nvSpPr>
          <p:cNvPr id="176" name="Google Shape;176;p23"/>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77" name="Google Shape;177;p23"/>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78" name="Google Shape;178;p23"/>
          <p:cNvSpPr txBox="1"/>
          <p:nvPr/>
        </p:nvSpPr>
        <p:spPr>
          <a:xfrm>
            <a:off x="0" y="4589700"/>
            <a:ext cx="9144000" cy="64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a:solidFill>
                  <a:schemeClr val="dk1"/>
                </a:solidFill>
                <a:latin typeface="Work Sans"/>
                <a:ea typeface="Work Sans"/>
                <a:cs typeface="Work Sans"/>
                <a:sym typeface="Work Sans"/>
              </a:rPr>
              <a:t>Slide shows percent of unprofitable companies in the Russell 2000.  1Q98-2Q23, pro-forma EPS. Source: Compustat, FactSet, FTSE Russell, NBER, J.P. Morgan Asset Management. The S&amp;P 500 is used for large cap and the Russell 2000 is used for small cap.  </a:t>
            </a:r>
            <a:r>
              <a:rPr i="1" lang="en" sz="900">
                <a:solidFill>
                  <a:schemeClr val="dk1"/>
                </a:solidFill>
                <a:latin typeface="Work Sans"/>
                <a:ea typeface="Work Sans"/>
                <a:cs typeface="Work Sans"/>
                <a:sym typeface="Work Sans"/>
              </a:rPr>
              <a:t>Guide to the Markets – U.S.</a:t>
            </a:r>
            <a:r>
              <a:rPr lang="en" sz="900">
                <a:solidFill>
                  <a:schemeClr val="dk1"/>
                </a:solidFill>
                <a:latin typeface="Work Sans"/>
                <a:ea typeface="Work Sans"/>
                <a:cs typeface="Work Sans"/>
                <a:sym typeface="Work Sans"/>
              </a:rPr>
              <a:t> Data are as of September 30, 2023.</a:t>
            </a:r>
            <a:endParaRPr sz="900">
              <a:solidFill>
                <a:schemeClr val="dk1"/>
              </a:solidFill>
              <a:latin typeface="Work Sans"/>
              <a:ea typeface="Work Sans"/>
              <a:cs typeface="Work Sans"/>
              <a:sym typeface="Work Sans"/>
            </a:endParaRPr>
          </a:p>
        </p:txBody>
      </p:sp>
      <p:pic>
        <p:nvPicPr>
          <p:cNvPr id="179" name="Google Shape;179;p23"/>
          <p:cNvPicPr preferRelativeResize="0"/>
          <p:nvPr/>
        </p:nvPicPr>
        <p:blipFill>
          <a:blip r:embed="rId4">
            <a:alphaModFix/>
          </a:blip>
          <a:stretch>
            <a:fillRect/>
          </a:stretch>
        </p:blipFill>
        <p:spPr>
          <a:xfrm>
            <a:off x="1477301" y="1244250"/>
            <a:ext cx="6504875" cy="3220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4"/>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85" name="Google Shape;185;p24"/>
          <p:cNvSpPr txBox="1"/>
          <p:nvPr>
            <p:ph type="title"/>
          </p:nvPr>
        </p:nvSpPr>
        <p:spPr>
          <a:xfrm>
            <a:off x="195275" y="2922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00">
                <a:solidFill>
                  <a:schemeClr val="dk1"/>
                </a:solidFill>
                <a:latin typeface="Work Sans"/>
                <a:ea typeface="Work Sans"/>
                <a:cs typeface="Work Sans"/>
                <a:sym typeface="Work Sans"/>
              </a:rPr>
              <a:t>International developed, emerging &amp; frontier stock returns</a:t>
            </a:r>
            <a:endParaRPr sz="1729"/>
          </a:p>
          <a:p>
            <a:pPr indent="0" lvl="0" marL="0" rtl="0" algn="l">
              <a:spcBef>
                <a:spcPts val="0"/>
              </a:spcBef>
              <a:spcAft>
                <a:spcPts val="0"/>
              </a:spcAft>
              <a:buClr>
                <a:schemeClr val="dk1"/>
              </a:buClr>
              <a:buSzPts val="990"/>
              <a:buFont typeface="Arial"/>
              <a:buNone/>
            </a:pPr>
            <a:r>
              <a:t/>
            </a:r>
            <a:endParaRPr sz="3330"/>
          </a:p>
        </p:txBody>
      </p:sp>
      <p:sp>
        <p:nvSpPr>
          <p:cNvPr id="186" name="Google Shape;186;p24"/>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87" name="Google Shape;187;p24"/>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88" name="Google Shape;188;p24"/>
          <p:cNvSpPr txBox="1"/>
          <p:nvPr/>
        </p:nvSpPr>
        <p:spPr>
          <a:xfrm>
            <a:off x="0" y="4658125"/>
            <a:ext cx="9144000" cy="54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solidFill>
                  <a:schemeClr val="dk1"/>
                </a:solidFill>
              </a:rPr>
              <a:t>Source: Morningstar, MSCI benchmark shown. Past performance is not indicative of future results.</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189" name="Google Shape;189;p24"/>
          <p:cNvPicPr preferRelativeResize="0"/>
          <p:nvPr/>
        </p:nvPicPr>
        <p:blipFill>
          <a:blip r:embed="rId4">
            <a:alphaModFix/>
          </a:blip>
          <a:stretch>
            <a:fillRect/>
          </a:stretch>
        </p:blipFill>
        <p:spPr>
          <a:xfrm>
            <a:off x="595800" y="1104950"/>
            <a:ext cx="5245373" cy="340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5"/>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95" name="Google Shape;195;p25"/>
          <p:cNvSpPr txBox="1"/>
          <p:nvPr>
            <p:ph type="title"/>
          </p:nvPr>
        </p:nvSpPr>
        <p:spPr>
          <a:xfrm>
            <a:off x="195275" y="2922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Dollar Strength:</a:t>
            </a:r>
            <a:endParaRPr sz="3230"/>
          </a:p>
        </p:txBody>
      </p:sp>
      <p:sp>
        <p:nvSpPr>
          <p:cNvPr id="196" name="Google Shape;196;p25"/>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97" name="Google Shape;197;p25"/>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98" name="Google Shape;198;p25"/>
          <p:cNvSpPr txBox="1"/>
          <p:nvPr/>
        </p:nvSpPr>
        <p:spPr>
          <a:xfrm>
            <a:off x="0" y="4658125"/>
            <a:ext cx="9144000" cy="72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rPr>
              <a:t>Source: Wall Street Journal as October 2, 2023.  Past performance is not indicative of future results.</a:t>
            </a:r>
            <a:endParaRPr sz="10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sp>
        <p:nvSpPr>
          <p:cNvPr id="199" name="Google Shape;199;p25"/>
          <p:cNvSpPr txBox="1"/>
          <p:nvPr/>
        </p:nvSpPr>
        <p:spPr>
          <a:xfrm>
            <a:off x="195275" y="632100"/>
            <a:ext cx="713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Good for US Consumers, bad for owners of non-US Investments</a:t>
            </a:r>
            <a:endParaRPr/>
          </a:p>
        </p:txBody>
      </p:sp>
      <p:pic>
        <p:nvPicPr>
          <p:cNvPr id="200" name="Google Shape;200;p25"/>
          <p:cNvPicPr preferRelativeResize="0"/>
          <p:nvPr/>
        </p:nvPicPr>
        <p:blipFill>
          <a:blip r:embed="rId4">
            <a:alphaModFix/>
          </a:blip>
          <a:stretch>
            <a:fillRect/>
          </a:stretch>
        </p:blipFill>
        <p:spPr>
          <a:xfrm>
            <a:off x="645412" y="1032300"/>
            <a:ext cx="7853176" cy="3473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06" name="Google Shape;206;p26"/>
          <p:cNvSpPr txBox="1"/>
          <p:nvPr>
            <p:ph type="title"/>
          </p:nvPr>
        </p:nvSpPr>
        <p:spPr>
          <a:xfrm>
            <a:off x="111125" y="5073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International markets are more balanced</a:t>
            </a:r>
            <a:endParaRPr sz="3230"/>
          </a:p>
        </p:txBody>
      </p:sp>
      <p:sp>
        <p:nvSpPr>
          <p:cNvPr id="207" name="Google Shape;207;p2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08" name="Google Shape;208;p2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09" name="Google Shape;209;p26"/>
          <p:cNvSpPr txBox="1"/>
          <p:nvPr/>
        </p:nvSpPr>
        <p:spPr>
          <a:xfrm>
            <a:off x="0" y="4658125"/>
            <a:ext cx="9144000" cy="90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Calibri"/>
                <a:ea typeface="Calibri"/>
                <a:cs typeface="Calibri"/>
                <a:sym typeface="Calibri"/>
              </a:rPr>
              <a:t>Source: Bloomberg and GS Asset Management, as of September 17, 2023.  Past performance is not indicative of future results.</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210" name="Google Shape;210;p26"/>
          <p:cNvPicPr preferRelativeResize="0"/>
          <p:nvPr/>
        </p:nvPicPr>
        <p:blipFill>
          <a:blip r:embed="rId4">
            <a:alphaModFix/>
          </a:blip>
          <a:stretch>
            <a:fillRect/>
          </a:stretch>
        </p:blipFill>
        <p:spPr>
          <a:xfrm>
            <a:off x="1110150" y="957680"/>
            <a:ext cx="6923700" cy="35485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7"/>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16" name="Google Shape;216;p27"/>
          <p:cNvSpPr txBox="1"/>
          <p:nvPr>
            <p:ph type="title"/>
          </p:nvPr>
        </p:nvSpPr>
        <p:spPr>
          <a:xfrm>
            <a:off x="307700" y="36710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Emerging Market vs. China</a:t>
            </a:r>
            <a:endParaRPr sz="3230"/>
          </a:p>
        </p:txBody>
      </p:sp>
      <p:sp>
        <p:nvSpPr>
          <p:cNvPr id="217" name="Google Shape;217;p27"/>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18" name="Google Shape;218;p27"/>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19" name="Google Shape;219;p27"/>
          <p:cNvSpPr txBox="1"/>
          <p:nvPr/>
        </p:nvSpPr>
        <p:spPr>
          <a:xfrm>
            <a:off x="0" y="4589700"/>
            <a:ext cx="9144000" cy="125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Calibri"/>
                <a:ea typeface="Calibri"/>
                <a:cs typeface="Calibri"/>
                <a:sym typeface="Calibri"/>
              </a:rPr>
              <a:t>Source: FactSet, MSCI, JPMorgan Asset Management.  Emerging Markets = MSCI Emerging Markets Total Return Index, China = MSCI China Total Return Index.  Data are as of September 12, 2023.  Past performance is not indicative of future results.</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220" name="Google Shape;220;p27"/>
          <p:cNvPicPr preferRelativeResize="0"/>
          <p:nvPr/>
        </p:nvPicPr>
        <p:blipFill>
          <a:blip r:embed="rId4">
            <a:alphaModFix/>
          </a:blip>
          <a:stretch>
            <a:fillRect/>
          </a:stretch>
        </p:blipFill>
        <p:spPr>
          <a:xfrm>
            <a:off x="1729175" y="956850"/>
            <a:ext cx="5572101" cy="354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1368500" y="982150"/>
            <a:ext cx="6479400" cy="9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t>Maintain your focus on what really matters</a:t>
            </a:r>
            <a:endParaRPr sz="2920"/>
          </a:p>
        </p:txBody>
      </p:sp>
      <p:sp>
        <p:nvSpPr>
          <p:cNvPr id="226" name="Google Shape;226;p28"/>
          <p:cNvSpPr txBox="1"/>
          <p:nvPr/>
        </p:nvSpPr>
        <p:spPr>
          <a:xfrm>
            <a:off x="1368500" y="2141675"/>
            <a:ext cx="7010700" cy="2328600"/>
          </a:xfrm>
          <a:prstGeom prst="rect">
            <a:avLst/>
          </a:prstGeom>
          <a:noFill/>
          <a:ln>
            <a:noFill/>
          </a:ln>
        </p:spPr>
        <p:txBody>
          <a:bodyPr anchorCtr="0" anchor="t" bIns="91425" lIns="91425" spcFirstLastPara="1" rIns="91425" wrap="square" tIns="91425">
            <a:normAutofit/>
          </a:bodyPr>
          <a:lstStyle/>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Financial Planning is a process, not an endpoint</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Concentrate on long-term goals and objectives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Focus on reaching goals, not on beating benchmarks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Maintain a disciplined approach, in good and bad markets</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Invest broadly and globally; asset allocation is key</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Reduce investment and tax costs where possible</a:t>
            </a:r>
            <a:endParaRPr sz="1546">
              <a:latin typeface="Open Sans"/>
              <a:ea typeface="Open Sans"/>
              <a:cs typeface="Open Sans"/>
              <a:sym typeface="Open Sans"/>
            </a:endParaRPr>
          </a:p>
          <a:p>
            <a:pPr indent="-326814" lvl="0" marL="457200" rtl="0" algn="l">
              <a:lnSpc>
                <a:spcPct val="115000"/>
              </a:lnSpc>
              <a:spcBef>
                <a:spcPts val="0"/>
              </a:spcBef>
              <a:spcAft>
                <a:spcPts val="0"/>
              </a:spcAft>
              <a:buSzPts val="1547"/>
              <a:buFont typeface="Open Sans"/>
              <a:buChar char="➔"/>
            </a:pPr>
            <a:r>
              <a:rPr lang="en" sz="1546">
                <a:latin typeface="Open Sans"/>
                <a:ea typeface="Open Sans"/>
                <a:cs typeface="Open Sans"/>
                <a:sym typeface="Open Sans"/>
              </a:rPr>
              <a:t>Rebalance as necessary</a:t>
            </a:r>
            <a:br>
              <a:rPr lang="en" sz="1300">
                <a:latin typeface="Open Sans"/>
                <a:ea typeface="Open Sans"/>
                <a:cs typeface="Open Sans"/>
                <a:sym typeface="Open Sans"/>
              </a:rPr>
            </a:br>
            <a:endParaRPr sz="1300">
              <a:latin typeface="Open Sans"/>
              <a:ea typeface="Open Sans"/>
              <a:cs typeface="Open Sans"/>
              <a:sym typeface="Open Sans"/>
            </a:endParaRPr>
          </a:p>
        </p:txBody>
      </p:sp>
      <p:cxnSp>
        <p:nvCxnSpPr>
          <p:cNvPr id="227" name="Google Shape;227;p28"/>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233" name="Google Shape;233;p29"/>
          <p:cNvSpPr txBox="1"/>
          <p:nvPr>
            <p:ph type="title"/>
          </p:nvPr>
        </p:nvSpPr>
        <p:spPr>
          <a:xfrm>
            <a:off x="299675" y="21465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Diversification matters </a:t>
            </a:r>
            <a:endParaRPr sz="3230"/>
          </a:p>
        </p:txBody>
      </p:sp>
      <p:sp>
        <p:nvSpPr>
          <p:cNvPr id="234" name="Google Shape;234;p29"/>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235" name="Google Shape;235;p29"/>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236" name="Google Shape;236;p29"/>
          <p:cNvSpPr txBox="1"/>
          <p:nvPr/>
        </p:nvSpPr>
        <p:spPr>
          <a:xfrm>
            <a:off x="0" y="4589700"/>
            <a:ext cx="9144000" cy="1504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800">
                <a:solidFill>
                  <a:schemeClr val="dk1"/>
                </a:solidFill>
              </a:rPr>
              <a:t>Source: Callan, Large Cap Equity = S&amp;P 500, Small Cap Equity = Russell 2000, Developed ex-US Equity = MSCI World ex-USA, Emerging Markets Equity = MSCI Emerging Markets, US FI = Bloomberg US Aggregate, High Yield = Bloomberg Corp High Yield, Global ex-US FI = Bloomberg Global Aggregate ex-US, Real Estate = FTSE EPRA Nareit Developed REIT Index, Cash Equivalent = 90 day T-bill</a:t>
            </a:r>
            <a:endParaRPr sz="800">
              <a:solidFill>
                <a:schemeClr val="dk1"/>
              </a:solidFill>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sz="10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t/>
            </a:r>
            <a:endParaRPr sz="1100">
              <a:solidFill>
                <a:schemeClr val="dk1"/>
              </a:solidFill>
              <a:latin typeface="Work Sans"/>
              <a:ea typeface="Work Sans"/>
              <a:cs typeface="Work Sans"/>
              <a:sym typeface="Work Sans"/>
            </a:endParaRPr>
          </a:p>
        </p:txBody>
      </p:sp>
      <p:pic>
        <p:nvPicPr>
          <p:cNvPr id="237" name="Google Shape;237;p29"/>
          <p:cNvPicPr preferRelativeResize="0"/>
          <p:nvPr/>
        </p:nvPicPr>
        <p:blipFill>
          <a:blip r:embed="rId4">
            <a:alphaModFix/>
          </a:blip>
          <a:stretch>
            <a:fillRect/>
          </a:stretch>
        </p:blipFill>
        <p:spPr>
          <a:xfrm>
            <a:off x="878250" y="750049"/>
            <a:ext cx="7387501" cy="375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5000"/>
              <a:t>Questions?</a:t>
            </a:r>
            <a:endParaRPr sz="5000"/>
          </a:p>
        </p:txBody>
      </p:sp>
      <p:cxnSp>
        <p:nvCxnSpPr>
          <p:cNvPr id="243" name="Google Shape;243;p30"/>
          <p:cNvCxnSpPr/>
          <p:nvPr/>
        </p:nvCxnSpPr>
        <p:spPr>
          <a:xfrm flipH="1" rot="10800000">
            <a:off x="1368500" y="2197775"/>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44" name="Google Shape;244;p30"/>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45" name="Google Shape;245;p30"/>
          <p:cNvPicPr preferRelativeResize="0"/>
          <p:nvPr/>
        </p:nvPicPr>
        <p:blipFill>
          <a:blip r:embed="rId3">
            <a:alphaModFix/>
          </a:blip>
          <a:stretch>
            <a:fillRect/>
          </a:stretch>
        </p:blipFill>
        <p:spPr>
          <a:xfrm>
            <a:off x="5714550" y="2132200"/>
            <a:ext cx="3074501" cy="3074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3"/>
          <p:cNvSpPr/>
          <p:nvPr/>
        </p:nvSpPr>
        <p:spPr>
          <a:xfrm>
            <a:off x="268875" y="2012300"/>
            <a:ext cx="38682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txBox="1"/>
          <p:nvPr/>
        </p:nvSpPr>
        <p:spPr>
          <a:xfrm>
            <a:off x="741527"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76" name="Google Shape;76;p13"/>
          <p:cNvSpPr txBox="1"/>
          <p:nvPr/>
        </p:nvSpPr>
        <p:spPr>
          <a:xfrm>
            <a:off x="268875" y="2697325"/>
            <a:ext cx="3868200" cy="17856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Government shutdown was averted at September month-end, though limited market impact was expected.</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There is more “Income” from fixed income than there has been in years.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Labor market remains strong.</a:t>
            </a:r>
            <a:endParaRPr sz="1300">
              <a:solidFill>
                <a:srgbClr val="333333"/>
              </a:solidFill>
              <a:highlight>
                <a:schemeClr val="lt1"/>
              </a:highlight>
              <a:latin typeface="Open Sans"/>
              <a:ea typeface="Open Sans"/>
              <a:cs typeface="Open Sans"/>
              <a:sym typeface="Open Sans"/>
            </a:endParaRPr>
          </a:p>
        </p:txBody>
      </p:sp>
      <p:sp>
        <p:nvSpPr>
          <p:cNvPr id="77" name="Google Shape;77;p13"/>
          <p:cNvSpPr/>
          <p:nvPr/>
        </p:nvSpPr>
        <p:spPr>
          <a:xfrm>
            <a:off x="4813900" y="2012400"/>
            <a:ext cx="40680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5386452"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79" name="Google Shape;79;p13"/>
          <p:cNvSpPr txBox="1"/>
          <p:nvPr/>
        </p:nvSpPr>
        <p:spPr>
          <a:xfrm>
            <a:off x="4813900" y="2697325"/>
            <a:ext cx="4068000" cy="2385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Expectations are the Fed will keep rates higher for longer, contributing to higher intermediate and longer-term yields. </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US large cap stocks’ return is being driven by only a small number of mega-cap stocks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The stronger US Dollar negatively impacted the returns of non-US stocks, and the returns of multinational US companies.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251" name="Google Shape;251;p31"/>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52" name="Google Shape;252;p31"/>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4"/>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85" name="Google Shape;85;p14"/>
          <p:cNvSpPr txBox="1"/>
          <p:nvPr>
            <p:ph type="title"/>
          </p:nvPr>
        </p:nvSpPr>
        <p:spPr>
          <a:xfrm>
            <a:off x="327625" y="616325"/>
            <a:ext cx="85908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30"/>
              <a:t>Market Impacts from Government Shutdowns</a:t>
            </a:r>
            <a:endParaRPr sz="2830"/>
          </a:p>
          <a:p>
            <a:pPr indent="0" lvl="0" marL="0" rtl="0" algn="l">
              <a:spcBef>
                <a:spcPts val="0"/>
              </a:spcBef>
              <a:spcAft>
                <a:spcPts val="0"/>
              </a:spcAft>
              <a:buClr>
                <a:schemeClr val="dk1"/>
              </a:buClr>
              <a:buSzPts val="990"/>
              <a:buFont typeface="Arial"/>
              <a:buNone/>
            </a:pPr>
            <a:r>
              <a:t/>
            </a:r>
            <a:endParaRPr sz="3330"/>
          </a:p>
        </p:txBody>
      </p:sp>
      <p:sp>
        <p:nvSpPr>
          <p:cNvPr id="86" name="Google Shape;86;p14"/>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87" name="Google Shape;87;p14"/>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pic>
        <p:nvPicPr>
          <p:cNvPr id="88" name="Google Shape;88;p14"/>
          <p:cNvPicPr preferRelativeResize="0"/>
          <p:nvPr/>
        </p:nvPicPr>
        <p:blipFill>
          <a:blip r:embed="rId4">
            <a:alphaModFix/>
          </a:blip>
          <a:stretch>
            <a:fillRect/>
          </a:stretch>
        </p:blipFill>
        <p:spPr>
          <a:xfrm>
            <a:off x="1907097" y="1212675"/>
            <a:ext cx="5187778" cy="3293575"/>
          </a:xfrm>
          <a:prstGeom prst="rect">
            <a:avLst/>
          </a:prstGeom>
          <a:noFill/>
          <a:ln>
            <a:noFill/>
          </a:ln>
        </p:spPr>
      </p:pic>
      <p:sp>
        <p:nvSpPr>
          <p:cNvPr id="89" name="Google Shape;89;p14"/>
          <p:cNvSpPr txBox="1"/>
          <p:nvPr/>
        </p:nvSpPr>
        <p:spPr>
          <a:xfrm>
            <a:off x="1732529" y="4589700"/>
            <a:ext cx="5781000" cy="4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a:solidFill>
                  <a:schemeClr val="dk1"/>
                </a:solidFill>
                <a:latin typeface="Work Sans"/>
                <a:ea typeface="Work Sans"/>
                <a:cs typeface="Work Sans"/>
                <a:sym typeface="Work Sans"/>
              </a:rPr>
              <a:t>Source:</a:t>
            </a:r>
            <a:r>
              <a:rPr lang="en" sz="900">
                <a:solidFill>
                  <a:schemeClr val="dk1"/>
                </a:solidFill>
                <a:uFill>
                  <a:noFill/>
                </a:uFill>
                <a:latin typeface="Work Sans"/>
                <a:ea typeface="Work Sans"/>
                <a:cs typeface="Work Sans"/>
                <a:sym typeface="Work Sans"/>
                <a:hlinkClick r:id="rId5">
                  <a:extLst>
                    <a:ext uri="{A12FA001-AC4F-418D-AE19-62706E023703}">
                      <ahyp:hlinkClr val="tx"/>
                    </a:ext>
                  </a:extLst>
                </a:hlinkClick>
              </a:rPr>
              <a:t> </a:t>
            </a:r>
            <a:r>
              <a:rPr lang="en" sz="900" u="sng">
                <a:solidFill>
                  <a:schemeClr val="hlink"/>
                </a:solidFill>
                <a:latin typeface="Work Sans"/>
                <a:ea typeface="Work Sans"/>
                <a:cs typeface="Work Sans"/>
                <a:sym typeface="Work Sans"/>
                <a:hlinkClick r:id="rId6"/>
              </a:rPr>
              <a:t>Vanguard calculations, based on data from FactSet and the Congressional Research Service. </a:t>
            </a:r>
            <a:r>
              <a:rPr lang="en" sz="900" u="sng">
                <a:solidFill>
                  <a:schemeClr val="hlink"/>
                </a:solidFill>
                <a:latin typeface="Work Sans"/>
                <a:ea typeface="Work Sans"/>
                <a:cs typeface="Work Sans"/>
                <a:sym typeface="Work Sans"/>
              </a:rPr>
              <a:t> </a:t>
            </a:r>
            <a:r>
              <a:rPr lang="en" sz="900">
                <a:solidFill>
                  <a:schemeClr val="dk1"/>
                </a:solidFill>
                <a:latin typeface="Work Sans"/>
                <a:ea typeface="Work Sans"/>
                <a:cs typeface="Work Sans"/>
                <a:sym typeface="Work Sans"/>
              </a:rPr>
              <a:t>Past performance is not indicative of future results.</a:t>
            </a:r>
            <a:endParaRPr sz="900">
              <a:solidFill>
                <a:schemeClr val="dk1"/>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ph type="title"/>
          </p:nvPr>
        </p:nvSpPr>
        <p:spPr>
          <a:xfrm>
            <a:off x="1366625" y="926300"/>
            <a:ext cx="6625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It’s all about the Fed’s pace, pause, &amp; pivot</a:t>
            </a:r>
            <a:endParaRPr sz="3000"/>
          </a:p>
        </p:txBody>
      </p:sp>
      <p:cxnSp>
        <p:nvCxnSpPr>
          <p:cNvPr id="95" name="Google Shape;95;p15"/>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96" name="Google Shape;96;p15"/>
          <p:cNvSpPr txBox="1"/>
          <p:nvPr/>
        </p:nvSpPr>
        <p:spPr>
          <a:xfrm>
            <a:off x="1484475" y="2152575"/>
            <a:ext cx="62235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pic>
        <p:nvPicPr>
          <p:cNvPr id="97" name="Google Shape;97;p15"/>
          <p:cNvPicPr preferRelativeResize="0"/>
          <p:nvPr/>
        </p:nvPicPr>
        <p:blipFill>
          <a:blip r:embed="rId3">
            <a:alphaModFix/>
          </a:blip>
          <a:stretch>
            <a:fillRect/>
          </a:stretch>
        </p:blipFill>
        <p:spPr>
          <a:xfrm>
            <a:off x="2060600" y="2438950"/>
            <a:ext cx="1543050" cy="1543050"/>
          </a:xfrm>
          <a:prstGeom prst="rect">
            <a:avLst/>
          </a:prstGeom>
          <a:noFill/>
          <a:ln>
            <a:noFill/>
          </a:ln>
        </p:spPr>
      </p:pic>
      <p:pic>
        <p:nvPicPr>
          <p:cNvPr id="98" name="Google Shape;98;p15"/>
          <p:cNvPicPr preferRelativeResize="0"/>
          <p:nvPr/>
        </p:nvPicPr>
        <p:blipFill>
          <a:blip r:embed="rId4">
            <a:alphaModFix/>
          </a:blip>
          <a:stretch>
            <a:fillRect/>
          </a:stretch>
        </p:blipFill>
        <p:spPr>
          <a:xfrm>
            <a:off x="3907850" y="2438950"/>
            <a:ext cx="1543050" cy="1543050"/>
          </a:xfrm>
          <a:prstGeom prst="rect">
            <a:avLst/>
          </a:prstGeom>
          <a:noFill/>
          <a:ln>
            <a:noFill/>
          </a:ln>
        </p:spPr>
      </p:pic>
      <p:pic>
        <p:nvPicPr>
          <p:cNvPr id="99" name="Google Shape;99;p15"/>
          <p:cNvPicPr preferRelativeResize="0"/>
          <p:nvPr/>
        </p:nvPicPr>
        <p:blipFill>
          <a:blip r:embed="rId5">
            <a:alphaModFix/>
          </a:blip>
          <a:stretch>
            <a:fillRect/>
          </a:stretch>
        </p:blipFill>
        <p:spPr>
          <a:xfrm>
            <a:off x="5540350" y="2438950"/>
            <a:ext cx="1543050" cy="154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6"/>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05" name="Google Shape;105;p16"/>
          <p:cNvSpPr txBox="1"/>
          <p:nvPr>
            <p:ph type="title"/>
          </p:nvPr>
        </p:nvSpPr>
        <p:spPr>
          <a:xfrm>
            <a:off x="111225" y="3769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30"/>
              <a:t>Fed projections &amp; market implied rates</a:t>
            </a:r>
            <a:endParaRPr sz="2530"/>
          </a:p>
          <a:p>
            <a:pPr indent="0" lvl="0" marL="0" rtl="0" algn="l">
              <a:spcBef>
                <a:spcPts val="0"/>
              </a:spcBef>
              <a:spcAft>
                <a:spcPts val="0"/>
              </a:spcAft>
              <a:buClr>
                <a:schemeClr val="dk1"/>
              </a:buClr>
              <a:buSzPts val="990"/>
              <a:buFont typeface="Arial"/>
              <a:buNone/>
            </a:pPr>
            <a:r>
              <a:t/>
            </a:r>
            <a:endParaRPr sz="3330"/>
          </a:p>
        </p:txBody>
      </p:sp>
      <p:sp>
        <p:nvSpPr>
          <p:cNvPr id="106" name="Google Shape;106;p16"/>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07" name="Google Shape;107;p16"/>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08" name="Google Shape;108;p16"/>
          <p:cNvSpPr txBox="1"/>
          <p:nvPr/>
        </p:nvSpPr>
        <p:spPr>
          <a:xfrm>
            <a:off x="1402800" y="4506250"/>
            <a:ext cx="63384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latin typeface="Calibri"/>
                <a:ea typeface="Calibri"/>
                <a:cs typeface="Calibri"/>
                <a:sym typeface="Calibri"/>
              </a:rPr>
              <a:t>Sources: Tullet Prebon, Bloomberg, Federal Reserve</a:t>
            </a:r>
            <a:endParaRPr sz="1200">
              <a:solidFill>
                <a:schemeClr val="dk1"/>
              </a:solidFill>
              <a:latin typeface="Calibri"/>
              <a:ea typeface="Calibri"/>
              <a:cs typeface="Calibri"/>
              <a:sym typeface="Calibri"/>
            </a:endParaRPr>
          </a:p>
        </p:txBody>
      </p:sp>
      <p:pic>
        <p:nvPicPr>
          <p:cNvPr id="109" name="Google Shape;109;p16"/>
          <p:cNvPicPr preferRelativeResize="0"/>
          <p:nvPr/>
        </p:nvPicPr>
        <p:blipFill>
          <a:blip r:embed="rId4">
            <a:alphaModFix/>
          </a:blip>
          <a:stretch>
            <a:fillRect/>
          </a:stretch>
        </p:blipFill>
        <p:spPr>
          <a:xfrm>
            <a:off x="761650" y="938025"/>
            <a:ext cx="7645124" cy="356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15" name="Google Shape;115;p17"/>
          <p:cNvSpPr txBox="1"/>
          <p:nvPr>
            <p:ph type="title"/>
          </p:nvPr>
        </p:nvSpPr>
        <p:spPr>
          <a:xfrm>
            <a:off x="126200" y="4074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400">
                <a:solidFill>
                  <a:schemeClr val="dk1"/>
                </a:solidFill>
                <a:latin typeface="Work Sans"/>
                <a:ea typeface="Work Sans"/>
                <a:cs typeface="Work Sans"/>
                <a:sym typeface="Work Sans"/>
              </a:rPr>
              <a:t>Rates up via escalator, down via elevator</a:t>
            </a:r>
            <a:endParaRPr sz="1629"/>
          </a:p>
          <a:p>
            <a:pPr indent="0" lvl="0" marL="0" rtl="0" algn="l">
              <a:spcBef>
                <a:spcPts val="0"/>
              </a:spcBef>
              <a:spcAft>
                <a:spcPts val="0"/>
              </a:spcAft>
              <a:buClr>
                <a:schemeClr val="dk1"/>
              </a:buClr>
              <a:buSzPts val="990"/>
              <a:buFont typeface="Arial"/>
              <a:buNone/>
            </a:pPr>
            <a:r>
              <a:t/>
            </a:r>
            <a:endParaRPr sz="3330"/>
          </a:p>
        </p:txBody>
      </p:sp>
      <p:sp>
        <p:nvSpPr>
          <p:cNvPr id="116" name="Google Shape;116;p17"/>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17" name="Google Shape;117;p17"/>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pic>
        <p:nvPicPr>
          <p:cNvPr id="118" name="Google Shape;118;p17"/>
          <p:cNvPicPr preferRelativeResize="0"/>
          <p:nvPr/>
        </p:nvPicPr>
        <p:blipFill>
          <a:blip r:embed="rId4">
            <a:alphaModFix/>
          </a:blip>
          <a:stretch>
            <a:fillRect/>
          </a:stretch>
        </p:blipFill>
        <p:spPr>
          <a:xfrm>
            <a:off x="404763" y="986196"/>
            <a:ext cx="6186374" cy="3473400"/>
          </a:xfrm>
          <a:prstGeom prst="rect">
            <a:avLst/>
          </a:prstGeom>
          <a:noFill/>
          <a:ln>
            <a:noFill/>
          </a:ln>
        </p:spPr>
      </p:pic>
      <p:sp>
        <p:nvSpPr>
          <p:cNvPr id="119" name="Google Shape;119;p17"/>
          <p:cNvSpPr txBox="1"/>
          <p:nvPr/>
        </p:nvSpPr>
        <p:spPr>
          <a:xfrm>
            <a:off x="24150" y="4506250"/>
            <a:ext cx="9095700" cy="66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700">
                <a:solidFill>
                  <a:schemeClr val="dk1"/>
                </a:solidFill>
                <a:latin typeface="Calibri"/>
                <a:ea typeface="Calibri"/>
                <a:cs typeface="Calibri"/>
                <a:sym typeface="Calibri"/>
              </a:rPr>
              <a:t>Source: Bloomberg, FactSet, Federal Reserve, J.P. Morgan Asset Management. Market expectations are based off of USD Overnight Index Swaps. *Long-run projections are the rates of growth, unemployment and inflation to which a policymaker expects the economy to converge over the next five to six years in absence of further shocks and under appropriate monetary policy. Forecasts are not a reliable indicator of future performance. Forecasts, projections and other forward-looking statements are based upon current beliefs and expectations. They are for illustrative purposes only and serve as an indication of what may occur. Given the inherent uncertainties and risks associated with forecasts, projections or other forward-looking statements, actual events, results or performance may differ materially from those reflected or contemplated.  </a:t>
            </a:r>
            <a:r>
              <a:rPr i="1" lang="en" sz="700">
                <a:solidFill>
                  <a:schemeClr val="dk1"/>
                </a:solidFill>
                <a:latin typeface="Calibri"/>
                <a:ea typeface="Calibri"/>
                <a:cs typeface="Calibri"/>
                <a:sym typeface="Calibri"/>
              </a:rPr>
              <a:t>Guide to the Markets – U.S.</a:t>
            </a:r>
            <a:r>
              <a:rPr lang="en" sz="700">
                <a:solidFill>
                  <a:schemeClr val="dk1"/>
                </a:solidFill>
                <a:latin typeface="Calibri"/>
                <a:ea typeface="Calibri"/>
                <a:cs typeface="Calibri"/>
                <a:sym typeface="Calibri"/>
              </a:rPr>
              <a:t> Data are as of September 30, 2023.</a:t>
            </a:r>
            <a:endParaRPr sz="7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25" name="Google Shape;125;p18"/>
          <p:cNvSpPr txBox="1"/>
          <p:nvPr>
            <p:ph type="title"/>
          </p:nvPr>
        </p:nvSpPr>
        <p:spPr>
          <a:xfrm>
            <a:off x="828250" y="338075"/>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00">
                <a:solidFill>
                  <a:schemeClr val="dk1"/>
                </a:solidFill>
                <a:latin typeface="Work Sans"/>
                <a:ea typeface="Work Sans"/>
                <a:cs typeface="Work Sans"/>
                <a:sym typeface="Work Sans"/>
              </a:rPr>
              <a:t>Global Bond Returns</a:t>
            </a:r>
            <a:endParaRPr sz="2029"/>
          </a:p>
          <a:p>
            <a:pPr indent="0" lvl="0" marL="0" rtl="0" algn="l">
              <a:spcBef>
                <a:spcPts val="0"/>
              </a:spcBef>
              <a:spcAft>
                <a:spcPts val="0"/>
              </a:spcAft>
              <a:buClr>
                <a:schemeClr val="dk1"/>
              </a:buClr>
              <a:buSzPts val="990"/>
              <a:buFont typeface="Arial"/>
              <a:buNone/>
            </a:pPr>
            <a:r>
              <a:t/>
            </a:r>
            <a:endParaRPr sz="3330"/>
          </a:p>
        </p:txBody>
      </p:sp>
      <p:sp>
        <p:nvSpPr>
          <p:cNvPr id="126" name="Google Shape;126;p18"/>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27" name="Google Shape;127;p18"/>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28" name="Google Shape;128;p18"/>
          <p:cNvSpPr txBox="1"/>
          <p:nvPr/>
        </p:nvSpPr>
        <p:spPr>
          <a:xfrm>
            <a:off x="952950" y="4667750"/>
            <a:ext cx="74823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rPr>
              <a:t>Source: Morningstar, Bloomberg and ICE BofA ML benchmarks shown.  Past performance is not indicative of future results.</a:t>
            </a:r>
            <a:endParaRPr sz="1000">
              <a:solidFill>
                <a:schemeClr val="dk1"/>
              </a:solidFill>
            </a:endParaRPr>
          </a:p>
        </p:txBody>
      </p:sp>
      <p:pic>
        <p:nvPicPr>
          <p:cNvPr id="129" name="Google Shape;129;p18"/>
          <p:cNvPicPr preferRelativeResize="0"/>
          <p:nvPr/>
        </p:nvPicPr>
        <p:blipFill>
          <a:blip r:embed="rId4">
            <a:alphaModFix/>
          </a:blip>
          <a:stretch>
            <a:fillRect/>
          </a:stretch>
        </p:blipFill>
        <p:spPr>
          <a:xfrm>
            <a:off x="389100" y="1014825"/>
            <a:ext cx="5264000" cy="3413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35" name="Google Shape;135;p19"/>
          <p:cNvSpPr txBox="1"/>
          <p:nvPr>
            <p:ph type="title"/>
          </p:nvPr>
        </p:nvSpPr>
        <p:spPr>
          <a:xfrm>
            <a:off x="418025" y="504900"/>
            <a:ext cx="69237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100">
                <a:solidFill>
                  <a:schemeClr val="dk1"/>
                </a:solidFill>
                <a:latin typeface="Work Sans"/>
                <a:ea typeface="Work Sans"/>
                <a:cs typeface="Work Sans"/>
                <a:sym typeface="Work Sans"/>
              </a:rPr>
              <a:t>10 Year Treasury continues to move higher</a:t>
            </a:r>
            <a:endParaRPr sz="1330"/>
          </a:p>
          <a:p>
            <a:pPr indent="0" lvl="0" marL="0" rtl="0" algn="l">
              <a:spcBef>
                <a:spcPts val="0"/>
              </a:spcBef>
              <a:spcAft>
                <a:spcPts val="0"/>
              </a:spcAft>
              <a:buClr>
                <a:schemeClr val="dk1"/>
              </a:buClr>
              <a:buSzPts val="990"/>
              <a:buFont typeface="Arial"/>
              <a:buNone/>
            </a:pPr>
            <a:r>
              <a:t/>
            </a:r>
            <a:endParaRPr sz="3330"/>
          </a:p>
        </p:txBody>
      </p:sp>
      <p:sp>
        <p:nvSpPr>
          <p:cNvPr id="136" name="Google Shape;136;p19"/>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37" name="Google Shape;137;p19"/>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pic>
        <p:nvPicPr>
          <p:cNvPr id="138" name="Google Shape;138;p19"/>
          <p:cNvPicPr preferRelativeResize="0"/>
          <p:nvPr/>
        </p:nvPicPr>
        <p:blipFill>
          <a:blip r:embed="rId4">
            <a:alphaModFix/>
          </a:blip>
          <a:stretch>
            <a:fillRect/>
          </a:stretch>
        </p:blipFill>
        <p:spPr>
          <a:xfrm>
            <a:off x="1168625" y="911250"/>
            <a:ext cx="6904275" cy="3583845"/>
          </a:xfrm>
          <a:prstGeom prst="rect">
            <a:avLst/>
          </a:prstGeom>
          <a:noFill/>
          <a:ln>
            <a:noFill/>
          </a:ln>
        </p:spPr>
      </p:pic>
      <p:sp>
        <p:nvSpPr>
          <p:cNvPr id="139" name="Google Shape;139;p19"/>
          <p:cNvSpPr txBox="1"/>
          <p:nvPr/>
        </p:nvSpPr>
        <p:spPr>
          <a:xfrm>
            <a:off x="1168663" y="4589700"/>
            <a:ext cx="69042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dk1"/>
                </a:solidFill>
                <a:latin typeface="Calibri"/>
                <a:ea typeface="Calibri"/>
                <a:cs typeface="Calibri"/>
                <a:sym typeface="Calibri"/>
              </a:rPr>
              <a:t>Source: US Department of the Treasury, data through September 29.  Y-axis shows % yield.  X-axis shows time.</a:t>
            </a:r>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145" name="Google Shape;145;p20"/>
          <p:cNvSpPr txBox="1"/>
          <p:nvPr>
            <p:ph type="title"/>
          </p:nvPr>
        </p:nvSpPr>
        <p:spPr>
          <a:xfrm>
            <a:off x="519275" y="432400"/>
            <a:ext cx="5859600" cy="8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200">
                <a:solidFill>
                  <a:schemeClr val="dk1"/>
                </a:solidFill>
                <a:latin typeface="Work Sans"/>
                <a:ea typeface="Work Sans"/>
                <a:cs typeface="Work Sans"/>
                <a:sym typeface="Work Sans"/>
              </a:rPr>
              <a:t>A less inverted Treasure curve, but rates still moving higher</a:t>
            </a:r>
            <a:endParaRPr sz="1430"/>
          </a:p>
          <a:p>
            <a:pPr indent="0" lvl="0" marL="0" rtl="0" algn="l">
              <a:spcBef>
                <a:spcPts val="0"/>
              </a:spcBef>
              <a:spcAft>
                <a:spcPts val="0"/>
              </a:spcAft>
              <a:buClr>
                <a:schemeClr val="dk1"/>
              </a:buClr>
              <a:buSzPts val="990"/>
              <a:buFont typeface="Arial"/>
              <a:buNone/>
            </a:pPr>
            <a:r>
              <a:t/>
            </a:r>
            <a:endParaRPr sz="3330"/>
          </a:p>
        </p:txBody>
      </p:sp>
      <p:sp>
        <p:nvSpPr>
          <p:cNvPr id="146" name="Google Shape;146;p20"/>
          <p:cNvSpPr txBox="1"/>
          <p:nvPr/>
        </p:nvSpPr>
        <p:spPr>
          <a:xfrm>
            <a:off x="1168625" y="3143175"/>
            <a:ext cx="54225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47" name="Google Shape;147;p20"/>
          <p:cNvSpPr txBox="1"/>
          <p:nvPr/>
        </p:nvSpPr>
        <p:spPr>
          <a:xfrm>
            <a:off x="761659" y="31534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t/>
            </a:r>
            <a:endParaRPr sz="1600">
              <a:solidFill>
                <a:srgbClr val="333333"/>
              </a:solidFill>
              <a:latin typeface="Work Sans ExtraBold"/>
              <a:ea typeface="Work Sans ExtraBold"/>
              <a:cs typeface="Work Sans ExtraBold"/>
              <a:sym typeface="Work Sans ExtraBold"/>
            </a:endParaRPr>
          </a:p>
        </p:txBody>
      </p:sp>
      <p:sp>
        <p:nvSpPr>
          <p:cNvPr id="148" name="Google Shape;148;p20"/>
          <p:cNvSpPr txBox="1"/>
          <p:nvPr/>
        </p:nvSpPr>
        <p:spPr>
          <a:xfrm>
            <a:off x="1168663" y="4589700"/>
            <a:ext cx="6904200" cy="55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solidFill>
                  <a:schemeClr val="dk1"/>
                </a:solidFill>
                <a:latin typeface="Work Sans"/>
                <a:ea typeface="Work Sans"/>
                <a:cs typeface="Work Sans"/>
                <a:sym typeface="Work Sans"/>
              </a:rPr>
              <a:t>Source: Bloomberg, data as of 9/30/23</a:t>
            </a:r>
            <a:endParaRPr sz="1200">
              <a:solidFill>
                <a:schemeClr val="dk1"/>
              </a:solidFill>
              <a:latin typeface="Work Sans"/>
              <a:ea typeface="Work Sans"/>
              <a:cs typeface="Work Sans"/>
              <a:sym typeface="Work Sans"/>
            </a:endParaRPr>
          </a:p>
          <a:p>
            <a:pPr indent="0" lvl="0" marL="0" rtl="0" algn="ctr">
              <a:lnSpc>
                <a:spcPct val="115000"/>
              </a:lnSpc>
              <a:spcBef>
                <a:spcPts val="0"/>
              </a:spcBef>
              <a:spcAft>
                <a:spcPts val="0"/>
              </a:spcAft>
              <a:buNone/>
            </a:pPr>
            <a:r>
              <a:t/>
            </a:r>
            <a:endParaRPr sz="1000">
              <a:solidFill>
                <a:schemeClr val="dk1"/>
              </a:solidFill>
              <a:latin typeface="Calibri"/>
              <a:ea typeface="Calibri"/>
              <a:cs typeface="Calibri"/>
              <a:sym typeface="Calibri"/>
            </a:endParaRPr>
          </a:p>
        </p:txBody>
      </p:sp>
      <p:pic>
        <p:nvPicPr>
          <p:cNvPr id="149" name="Google Shape;149;p20"/>
          <p:cNvPicPr preferRelativeResize="0"/>
          <p:nvPr/>
        </p:nvPicPr>
        <p:blipFill>
          <a:blip r:embed="rId4">
            <a:alphaModFix/>
          </a:blip>
          <a:stretch>
            <a:fillRect/>
          </a:stretch>
        </p:blipFill>
        <p:spPr>
          <a:xfrm>
            <a:off x="2302225" y="1313499"/>
            <a:ext cx="4637100" cy="319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