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Work Sans Medium"/>
      <p:regular r:id="rId12"/>
      <p:bold r:id="rId13"/>
      <p:italic r:id="rId14"/>
      <p:boldItalic r:id="rId15"/>
    </p:embeddedFont>
    <p:embeddedFont>
      <p:font typeface="Work Sans Black"/>
      <p:bold r:id="rId16"/>
      <p:boldItalic r:id="rId17"/>
    </p:embeddedFont>
    <p:embeddedFont>
      <p:font typeface="Work Sans ExtraBold"/>
      <p:bold r:id="rId18"/>
      <p:boldItalic r:id="rId19"/>
    </p:embeddedFont>
    <p:embeddedFont>
      <p:font typeface="Work Sans Light"/>
      <p:regular r:id="rId20"/>
      <p:bold r:id="rId21"/>
      <p:italic r:id="rId22"/>
      <p:boldItalic r:id="rId23"/>
    </p:embeddedFont>
    <p:embeddedFont>
      <p:font typeface="Work Sans"/>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Light-regular.fntdata"/><Relationship Id="rId22" Type="http://schemas.openxmlformats.org/officeDocument/2006/relationships/font" Target="fonts/WorkSansLight-italic.fntdata"/><Relationship Id="rId21" Type="http://schemas.openxmlformats.org/officeDocument/2006/relationships/font" Target="fonts/WorkSansLight-bold.fntdata"/><Relationship Id="rId24" Type="http://schemas.openxmlformats.org/officeDocument/2006/relationships/font" Target="fonts/WorkSans-regular.fntdata"/><Relationship Id="rId23" Type="http://schemas.openxmlformats.org/officeDocument/2006/relationships/font" Target="fonts/WorkSans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italic.fntdata"/><Relationship Id="rId25" Type="http://schemas.openxmlformats.org/officeDocument/2006/relationships/font" Target="fonts/WorkSans-bold.fntdata"/><Relationship Id="rId28" Type="http://schemas.openxmlformats.org/officeDocument/2006/relationships/font" Target="fonts/OpenSans-regular.fntdata"/><Relationship Id="rId27" Type="http://schemas.openxmlformats.org/officeDocument/2006/relationships/font" Target="fonts/WorkSa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WorkSansMedium-bold.fntdata"/><Relationship Id="rId12" Type="http://schemas.openxmlformats.org/officeDocument/2006/relationships/font" Target="fonts/WorkSansMedium-regular.fntdata"/><Relationship Id="rId15" Type="http://schemas.openxmlformats.org/officeDocument/2006/relationships/font" Target="fonts/WorkSansMedium-boldItalic.fntdata"/><Relationship Id="rId14" Type="http://schemas.openxmlformats.org/officeDocument/2006/relationships/font" Target="fonts/WorkSansMedium-italic.fntdata"/><Relationship Id="rId17" Type="http://schemas.openxmlformats.org/officeDocument/2006/relationships/font" Target="fonts/WorkSansBlack-boldItalic.fntdata"/><Relationship Id="rId16" Type="http://schemas.openxmlformats.org/officeDocument/2006/relationships/font" Target="fonts/WorkSansBlack-bold.fntdata"/><Relationship Id="rId19" Type="http://schemas.openxmlformats.org/officeDocument/2006/relationships/font" Target="fonts/WorkSansExtraBold-boldItalic.fntdata"/><Relationship Id="rId18" Type="http://schemas.openxmlformats.org/officeDocument/2006/relationships/font" Target="fonts/WorkSans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8f3380be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8f3380be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b7cbd5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8b7cbd5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p>
          <a:p>
            <a:pPr indent="0" lvl="0" marL="0" rtl="0" algn="l">
              <a:lnSpc>
                <a:spcPct val="90000"/>
              </a:lnSpc>
              <a:spcBef>
                <a:spcPts val="0"/>
              </a:spcBef>
              <a:spcAft>
                <a:spcPts val="0"/>
              </a:spcAft>
              <a:buNone/>
            </a:pPr>
            <a:r>
              <a:rPr lang="en" sz="3200"/>
              <a:t>April 10</a:t>
            </a:r>
            <a:r>
              <a:rPr lang="en" sz="3200"/>
              <a:t>, 2024</a:t>
            </a:r>
            <a:endParaRPr sz="3200"/>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None/>
            </a:pPr>
            <a:r>
              <a:t/>
            </a:r>
            <a:endParaRPr sz="1900">
              <a:solidFill>
                <a:srgbClr val="333333"/>
              </a:solidFill>
              <a:latin typeface="Work Sans Black"/>
              <a:ea typeface="Work Sans Black"/>
              <a:cs typeface="Work Sans Black"/>
              <a:sym typeface="Work Sans Black"/>
            </a:endParaRPr>
          </a:p>
        </p:txBody>
      </p:sp>
      <p:sp>
        <p:nvSpPr>
          <p:cNvPr id="72" name="Google Shape;72;p13"/>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Account Restrictions at Schwab</a:t>
            </a:r>
            <a:endParaRPr/>
          </a:p>
        </p:txBody>
      </p:sp>
      <p:sp>
        <p:nvSpPr>
          <p:cNvPr id="73" name="Google Shape;73;p13"/>
          <p:cNvSpPr txBox="1"/>
          <p:nvPr/>
        </p:nvSpPr>
        <p:spPr>
          <a:xfrm>
            <a:off x="553150" y="1735950"/>
            <a:ext cx="7919400" cy="20196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rPr lang="en" sz="4250">
                <a:latin typeface="Open Sans"/>
                <a:ea typeface="Open Sans"/>
                <a:cs typeface="Open Sans"/>
                <a:sym typeface="Open Sans"/>
              </a:rPr>
              <a:t>Going forward, XYPN Invest will suspend all billing for accounts with address restrictions until resolved. Post-dated collections will </a:t>
            </a:r>
            <a:r>
              <a:rPr b="1" lang="en" sz="4250" u="sng">
                <a:latin typeface="Open Sans"/>
                <a:ea typeface="Open Sans"/>
                <a:cs typeface="Open Sans"/>
                <a:sym typeface="Open Sans"/>
              </a:rPr>
              <a:t>only</a:t>
            </a:r>
            <a:r>
              <a:rPr b="1" lang="en" sz="4250">
                <a:latin typeface="Open Sans"/>
                <a:ea typeface="Open Sans"/>
                <a:cs typeface="Open Sans"/>
                <a:sym typeface="Open Sans"/>
              </a:rPr>
              <a:t> </a:t>
            </a:r>
            <a:r>
              <a:rPr lang="en" sz="4250">
                <a:latin typeface="Open Sans"/>
                <a:ea typeface="Open Sans"/>
                <a:cs typeface="Open Sans"/>
                <a:sym typeface="Open Sans"/>
              </a:rPr>
              <a:t>be run for </a:t>
            </a:r>
            <a:r>
              <a:rPr lang="en" sz="4250">
                <a:latin typeface="Open Sans"/>
                <a:ea typeface="Open Sans"/>
                <a:cs typeface="Open Sans"/>
                <a:sym typeface="Open Sans"/>
              </a:rPr>
              <a:t>the current or prior calendar quarter, and any collections for periods prior to that will be abandoned. Schwab will reject any fees that are submitted for restricted accounts. </a:t>
            </a:r>
            <a:endParaRPr sz="4250">
              <a:latin typeface="Open Sans"/>
              <a:ea typeface="Open Sans"/>
              <a:cs typeface="Open Sans"/>
              <a:sym typeface="Open Sans"/>
            </a:endParaRPr>
          </a:p>
          <a:p>
            <a:pPr indent="-296068" lvl="0" marL="457200" rtl="0" algn="l">
              <a:lnSpc>
                <a:spcPct val="115000"/>
              </a:lnSpc>
              <a:spcBef>
                <a:spcPts val="1200"/>
              </a:spcBef>
              <a:spcAft>
                <a:spcPts val="0"/>
              </a:spcAft>
              <a:buSzPct val="100000"/>
              <a:buFont typeface="Open Sans"/>
              <a:buChar char="➔"/>
            </a:pPr>
            <a:r>
              <a:rPr lang="en" sz="4250">
                <a:latin typeface="Open Sans"/>
                <a:ea typeface="Open Sans"/>
                <a:cs typeface="Open Sans"/>
                <a:sym typeface="Open Sans"/>
              </a:rPr>
              <a:t>For true address errors, Schwab requires a change of address form from the client.</a:t>
            </a:r>
            <a:endParaRPr sz="4250">
              <a:latin typeface="Open Sans"/>
              <a:ea typeface="Open Sans"/>
              <a:cs typeface="Open Sans"/>
              <a:sym typeface="Open Sans"/>
            </a:endParaRPr>
          </a:p>
          <a:p>
            <a:pPr indent="-296068" lvl="0" marL="457200" rtl="0" algn="l">
              <a:lnSpc>
                <a:spcPct val="115000"/>
              </a:lnSpc>
              <a:spcBef>
                <a:spcPts val="0"/>
              </a:spcBef>
              <a:spcAft>
                <a:spcPts val="0"/>
              </a:spcAft>
              <a:buSzPct val="100000"/>
              <a:buFont typeface="Open Sans"/>
              <a:buChar char="➔"/>
            </a:pPr>
            <a:r>
              <a:rPr lang="en" sz="4250">
                <a:latin typeface="Open Sans"/>
                <a:ea typeface="Open Sans"/>
                <a:cs typeface="Open Sans"/>
                <a:sym typeface="Open Sans"/>
              </a:rPr>
              <a:t>In the case of false returns from the post office:</a:t>
            </a:r>
            <a:endParaRPr sz="4250">
              <a:latin typeface="Open Sans"/>
              <a:ea typeface="Open Sans"/>
              <a:cs typeface="Open Sans"/>
              <a:sym typeface="Open Sans"/>
            </a:endParaRPr>
          </a:p>
          <a:p>
            <a:pPr indent="-296068" lvl="1" marL="914400" rtl="0" algn="l">
              <a:lnSpc>
                <a:spcPct val="115000"/>
              </a:lnSpc>
              <a:spcBef>
                <a:spcPts val="0"/>
              </a:spcBef>
              <a:spcAft>
                <a:spcPts val="0"/>
              </a:spcAft>
              <a:buSzPct val="100000"/>
              <a:buFont typeface="Open Sans"/>
              <a:buChar char="◆"/>
            </a:pPr>
            <a:r>
              <a:rPr lang="en" sz="4250">
                <a:latin typeface="Open Sans"/>
                <a:ea typeface="Open Sans"/>
                <a:cs typeface="Open Sans"/>
                <a:sym typeface="Open Sans"/>
              </a:rPr>
              <a:t>On the first </a:t>
            </a:r>
            <a:r>
              <a:rPr lang="en" sz="4250">
                <a:latin typeface="Open Sans"/>
                <a:ea typeface="Open Sans"/>
                <a:cs typeface="Open Sans"/>
                <a:sym typeface="Open Sans"/>
              </a:rPr>
              <a:t>occurrence</a:t>
            </a:r>
            <a:r>
              <a:rPr lang="en" sz="4250">
                <a:latin typeface="Open Sans"/>
                <a:ea typeface="Open Sans"/>
                <a:cs typeface="Open Sans"/>
                <a:sym typeface="Open Sans"/>
              </a:rPr>
              <a:t>, Schwab will accept a verbal request from an authorized agent of your firm or ours.</a:t>
            </a:r>
            <a:endParaRPr sz="4250">
              <a:latin typeface="Open Sans"/>
              <a:ea typeface="Open Sans"/>
              <a:cs typeface="Open Sans"/>
              <a:sym typeface="Open Sans"/>
            </a:endParaRPr>
          </a:p>
          <a:p>
            <a:pPr indent="-296068" lvl="1" marL="914400" rtl="0" algn="l">
              <a:lnSpc>
                <a:spcPct val="115000"/>
              </a:lnSpc>
              <a:spcBef>
                <a:spcPts val="0"/>
              </a:spcBef>
              <a:spcAft>
                <a:spcPts val="0"/>
              </a:spcAft>
              <a:buSzPct val="100000"/>
              <a:buFont typeface="Open Sans"/>
              <a:buChar char="◆"/>
            </a:pPr>
            <a:r>
              <a:rPr lang="en" sz="4250">
                <a:latin typeface="Open Sans"/>
                <a:ea typeface="Open Sans"/>
                <a:cs typeface="Open Sans"/>
                <a:sym typeface="Open Sans"/>
              </a:rPr>
              <a:t>On additional occurrences, Schwab will require a live/verbal request from the client.</a:t>
            </a:r>
            <a:endParaRPr sz="4250">
              <a:latin typeface="Open Sans"/>
              <a:ea typeface="Open Sans"/>
              <a:cs typeface="Open Sans"/>
              <a:sym typeface="Open Sans"/>
            </a:endParaRPr>
          </a:p>
          <a:p>
            <a:pPr indent="0" lvl="0" marL="0" rtl="0" algn="l">
              <a:lnSpc>
                <a:spcPct val="115000"/>
              </a:lnSpc>
              <a:spcBef>
                <a:spcPts val="1200"/>
              </a:spcBef>
              <a:spcAft>
                <a:spcPts val="0"/>
              </a:spcAft>
              <a:buNone/>
            </a:pPr>
            <a:r>
              <a:rPr b="1" lang="en" sz="4250">
                <a:latin typeface="Open Sans"/>
                <a:ea typeface="Open Sans"/>
                <a:cs typeface="Open Sans"/>
                <a:sym typeface="Open Sans"/>
              </a:rPr>
              <a:t>We encourage you to help clients set up e-Delivery for all Schwab documents to limit the opportunity for address </a:t>
            </a:r>
            <a:r>
              <a:rPr b="1" lang="en" sz="4250">
                <a:latin typeface="Open Sans"/>
                <a:ea typeface="Open Sans"/>
                <a:cs typeface="Open Sans"/>
                <a:sym typeface="Open Sans"/>
              </a:rPr>
              <a:t>restrictions</a:t>
            </a:r>
            <a:r>
              <a:rPr b="1" lang="en" sz="4250">
                <a:latin typeface="Open Sans"/>
                <a:ea typeface="Open Sans"/>
                <a:cs typeface="Open Sans"/>
                <a:sym typeface="Open Sans"/>
              </a:rPr>
              <a:t>.</a:t>
            </a:r>
            <a:endParaRPr b="1" sz="4250">
              <a:latin typeface="Open Sans"/>
              <a:ea typeface="Open Sans"/>
              <a:cs typeface="Open Sans"/>
              <a:sym typeface="Open Sans"/>
            </a:endParaRPr>
          </a:p>
          <a:p>
            <a:pPr indent="0" lvl="0" marL="0" rtl="0" algn="l">
              <a:lnSpc>
                <a:spcPct val="115000"/>
              </a:lnSpc>
              <a:spcBef>
                <a:spcPts val="1200"/>
              </a:spcBef>
              <a:spcAft>
                <a:spcPts val="1200"/>
              </a:spcAft>
              <a:buNone/>
            </a:pPr>
            <a:r>
              <a:t/>
            </a:r>
            <a:endParaRPr b="1" sz="13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IRA Contribution Deadline</a:t>
            </a:r>
            <a:endParaRPr sz="2800"/>
          </a:p>
        </p:txBody>
      </p:sp>
      <p:sp>
        <p:nvSpPr>
          <p:cNvPr id="79" name="Google Shape;79;p14"/>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The March 29th deadline has now passed.</a:t>
            </a:r>
            <a:endParaRPr b="1"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Requests between now and Monday are not guaranteed.</a:t>
            </a:r>
            <a:endParaRPr b="1"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Please file extensions for those contributions where you have the option.</a:t>
            </a:r>
            <a:endParaRPr b="1"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b="1" sz="1300">
              <a:latin typeface="Open Sans"/>
              <a:ea typeface="Open Sans"/>
              <a:cs typeface="Open Sans"/>
              <a:sym typeface="Open Sans"/>
            </a:endParaRPr>
          </a:p>
        </p:txBody>
      </p:sp>
      <p:cxnSp>
        <p:nvCxnSpPr>
          <p:cNvPr id="80" name="Google Shape;80;p14"/>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Quarterly Market Webinar</a:t>
            </a:r>
            <a:br>
              <a:rPr lang="en" sz="1800">
                <a:solidFill>
                  <a:srgbClr val="333333"/>
                </a:solidFill>
                <a:latin typeface="Work Sans Black"/>
                <a:ea typeface="Work Sans Black"/>
                <a:cs typeface="Work Sans Black"/>
                <a:sym typeface="Work Sans Black"/>
              </a:rPr>
            </a:br>
            <a:r>
              <a:rPr lang="en" sz="1600">
                <a:solidFill>
                  <a:srgbClr val="333333"/>
                </a:solidFill>
                <a:latin typeface="Work Sans"/>
                <a:ea typeface="Work Sans"/>
                <a:cs typeface="Work Sans"/>
                <a:sym typeface="Work Sans"/>
              </a:rPr>
              <a:t>NOW ELIGIBLE FOR CFP CE for live attendees!</a:t>
            </a:r>
            <a:endParaRPr sz="12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Tuesday - April 16, 2024</a:t>
            </a:r>
            <a:endParaRPr>
              <a:solidFill>
                <a:srgbClr val="333333"/>
              </a:solidFill>
              <a:latin typeface="Work Sans Black"/>
              <a:ea typeface="Work Sans Black"/>
              <a:cs typeface="Work Sans Black"/>
              <a:sym typeface="Work Sans Black"/>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9am Pacific / 12pm Eastern</a:t>
            </a:r>
            <a:endParaRPr>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86" name="Google Shape;86;p15"/>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7" name="Google Shape;87;p15"/>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88" name="Google Shape;88;p15"/>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89" name="Google Shape;89;p15"/>
          <p:cNvPicPr preferRelativeResize="0"/>
          <p:nvPr/>
        </p:nvPicPr>
        <p:blipFill>
          <a:blip r:embed="rId3">
            <a:alphaModFix/>
          </a:blip>
          <a:stretch>
            <a:fillRect/>
          </a:stretch>
        </p:blipFill>
        <p:spPr>
          <a:xfrm>
            <a:off x="5987950" y="1255925"/>
            <a:ext cx="3102750" cy="3102750"/>
          </a:xfrm>
          <a:prstGeom prst="rect">
            <a:avLst/>
          </a:prstGeom>
          <a:noFill/>
          <a:ln>
            <a:noFill/>
          </a:ln>
        </p:spPr>
      </p:pic>
      <p:pic>
        <p:nvPicPr>
          <p:cNvPr id="90" name="Google Shape;90;p15"/>
          <p:cNvPicPr preferRelativeResize="0"/>
          <p:nvPr/>
        </p:nvPicPr>
        <p:blipFill>
          <a:blip r:embed="rId4">
            <a:alphaModFix/>
          </a:blip>
          <a:stretch>
            <a:fillRect/>
          </a:stretch>
        </p:blipFill>
        <p:spPr>
          <a:xfrm>
            <a:off x="7383570" y="2024925"/>
            <a:ext cx="427081" cy="46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Congrats to Nate Baim</a:t>
            </a:r>
            <a:endParaRPr sz="3130"/>
          </a:p>
        </p:txBody>
      </p:sp>
      <p:cxnSp>
        <p:nvCxnSpPr>
          <p:cNvPr id="96" name="Google Shape;96;p16"/>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97" name="Google Shape;97;p16"/>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Highest % change in AUM for</a:t>
            </a:r>
            <a:r>
              <a:rPr lang="en" sz="1300">
                <a:latin typeface="Open Sans"/>
                <a:ea typeface="Open Sans"/>
                <a:cs typeface="Open Sans"/>
                <a:sym typeface="Open Sans"/>
              </a:rPr>
              <a:t> March 2024</a:t>
            </a:r>
            <a:br>
              <a:rPr lang="en" sz="1300">
                <a:latin typeface="Open Sans"/>
                <a:ea typeface="Open Sans"/>
                <a:cs typeface="Open Sans"/>
                <a:sym typeface="Open Sans"/>
              </a:rPr>
            </a:b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98" name="Google Shape;98;p16"/>
          <p:cNvPicPr preferRelativeResize="0"/>
          <p:nvPr/>
        </p:nvPicPr>
        <p:blipFill>
          <a:blip r:embed="rId3">
            <a:alphaModFix/>
          </a:blip>
          <a:stretch>
            <a:fillRect/>
          </a:stretch>
        </p:blipFill>
        <p:spPr>
          <a:xfrm>
            <a:off x="5317200" y="3325625"/>
            <a:ext cx="2390775" cy="72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04" name="Google Shape;104;p17"/>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05" name="Google Shape;105;p17"/>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06" name="Google Shape;106;p17"/>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12" name="Google Shape;112;p18"/>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13" name="Google Shape;113;p18"/>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