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Caveat"/>
      <p:regular r:id="rId17"/>
      <p:bold r:id="rId18"/>
    </p:embeddedFont>
    <p:embeddedFont>
      <p:font typeface="Work Sans Medium"/>
      <p:regular r:id="rId19"/>
      <p:bold r:id="rId20"/>
      <p:italic r:id="rId21"/>
      <p:boldItalic r:id="rId22"/>
    </p:embeddedFont>
    <p:embeddedFont>
      <p:font typeface="Work Sans Black"/>
      <p:bold r:id="rId23"/>
      <p:boldItalic r:id="rId24"/>
    </p:embeddedFont>
    <p:embeddedFont>
      <p:font typeface="Work Sans ExtraBold"/>
      <p:bold r:id="rId25"/>
      <p:boldItalic r:id="rId26"/>
    </p:embeddedFont>
    <p:embeddedFont>
      <p:font typeface="Work Sans Light"/>
      <p:regular r:id="rId27"/>
      <p:bold r:id="rId28"/>
      <p:italic r:id="rId29"/>
      <p:boldItalic r:id="rId30"/>
    </p:embeddedFont>
    <p:embeddedFont>
      <p:font typeface="Work Sans"/>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Medium-bold.fntdata"/><Relationship Id="rId22" Type="http://schemas.openxmlformats.org/officeDocument/2006/relationships/font" Target="fonts/WorkSansMedium-boldItalic.fntdata"/><Relationship Id="rId21" Type="http://schemas.openxmlformats.org/officeDocument/2006/relationships/font" Target="fonts/WorkSansMedium-italic.fntdata"/><Relationship Id="rId24" Type="http://schemas.openxmlformats.org/officeDocument/2006/relationships/font" Target="fonts/WorkSansBlack-boldItalic.fntdata"/><Relationship Id="rId23" Type="http://schemas.openxmlformats.org/officeDocument/2006/relationships/font" Target="fonts/WorkSansBlack-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ExtraBold-boldItalic.fntdata"/><Relationship Id="rId25" Type="http://schemas.openxmlformats.org/officeDocument/2006/relationships/font" Target="fonts/WorkSansExtraBold-bold.fntdata"/><Relationship Id="rId28" Type="http://schemas.openxmlformats.org/officeDocument/2006/relationships/font" Target="fonts/WorkSansLight-bold.fntdata"/><Relationship Id="rId27" Type="http://schemas.openxmlformats.org/officeDocument/2006/relationships/font" Target="fonts/WorkSans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WorkSansLigh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WorkSans-regular.fntdata"/><Relationship Id="rId30" Type="http://schemas.openxmlformats.org/officeDocument/2006/relationships/font" Target="fonts/WorkSansLight-boldItalic.fntdata"/><Relationship Id="rId11" Type="http://schemas.openxmlformats.org/officeDocument/2006/relationships/slide" Target="slides/slide7.xml"/><Relationship Id="rId33" Type="http://schemas.openxmlformats.org/officeDocument/2006/relationships/font" Target="fonts/WorkSans-italic.fntdata"/><Relationship Id="rId10" Type="http://schemas.openxmlformats.org/officeDocument/2006/relationships/slide" Target="slides/slide6.xml"/><Relationship Id="rId32" Type="http://schemas.openxmlformats.org/officeDocument/2006/relationships/font" Target="fonts/WorkSans-bold.fntdata"/><Relationship Id="rId13" Type="http://schemas.openxmlformats.org/officeDocument/2006/relationships/slide" Target="slides/slide9.xml"/><Relationship Id="rId35" Type="http://schemas.openxmlformats.org/officeDocument/2006/relationships/font" Target="fonts/OpenSans-regular.fntdata"/><Relationship Id="rId12" Type="http://schemas.openxmlformats.org/officeDocument/2006/relationships/slide" Target="slides/slide8.xml"/><Relationship Id="rId34" Type="http://schemas.openxmlformats.org/officeDocument/2006/relationships/font" Target="fonts/WorkSans-boldItalic.fntdata"/><Relationship Id="rId15" Type="http://schemas.openxmlformats.org/officeDocument/2006/relationships/slide" Target="slides/slide11.xml"/><Relationship Id="rId37" Type="http://schemas.openxmlformats.org/officeDocument/2006/relationships/font" Target="fonts/OpenSans-italic.fntdata"/><Relationship Id="rId14" Type="http://schemas.openxmlformats.org/officeDocument/2006/relationships/slide" Target="slides/slide10.xml"/><Relationship Id="rId36" Type="http://schemas.openxmlformats.org/officeDocument/2006/relationships/font" Target="fonts/OpenSans-bold.fntdata"/><Relationship Id="rId17" Type="http://schemas.openxmlformats.org/officeDocument/2006/relationships/font" Target="fonts/Caveat-regular.fntdata"/><Relationship Id="rId16" Type="http://schemas.openxmlformats.org/officeDocument/2006/relationships/slide" Target="slides/slide12.xml"/><Relationship Id="rId38" Type="http://schemas.openxmlformats.org/officeDocument/2006/relationships/font" Target="fonts/OpenSans-boldItalic.fntdata"/><Relationship Id="rId19" Type="http://schemas.openxmlformats.org/officeDocument/2006/relationships/font" Target="fonts/WorkSansMedium-regular.fntdata"/><Relationship Id="rId18" Type="http://schemas.openxmlformats.org/officeDocument/2006/relationships/font" Target="fonts/Cave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8b84b3fb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8b84b3fb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69249defc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69249defc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8b7cbd58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8b7cbd58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69249defc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69249defc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69249defc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69249def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69249defc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69249defc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63c2904ff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63c2904ff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57706e7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657706e7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support.xyinvestmentsolutions.com/article/507-2024-monthly-billing-calendar" TargetMode="External"/><Relationship Id="rId4" Type="http://schemas.openxmlformats.org/officeDocument/2006/relationships/image" Target="../media/image2.png"/><Relationship Id="rId5" Type="http://schemas.openxmlformats.org/officeDocument/2006/relationships/hyperlink" Target="https://support.xyinvestmentsolutions.com/article/506-2024-quarterly-billing-calendar" TargetMode="External"/><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endParaRPr/>
          </a:p>
          <a:p>
            <a:pPr indent="0" lvl="0" marL="0" rtl="0" algn="l">
              <a:lnSpc>
                <a:spcPct val="90000"/>
              </a:lnSpc>
              <a:spcBef>
                <a:spcPts val="0"/>
              </a:spcBef>
              <a:spcAft>
                <a:spcPts val="0"/>
              </a:spcAft>
              <a:buNone/>
            </a:pPr>
            <a:r>
              <a:rPr lang="en" sz="3200"/>
              <a:t>February 14, 2024</a:t>
            </a:r>
            <a:endParaRPr sz="3200"/>
          </a:p>
        </p:txBody>
      </p:sp>
      <p:pic>
        <p:nvPicPr>
          <p:cNvPr id="65" name="Google Shape;65;p12"/>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66" name="Google Shape;66;p12"/>
          <p:cNvPicPr preferRelativeResize="0"/>
          <p:nvPr/>
        </p:nvPicPr>
        <p:blipFill>
          <a:blip r:embed="rId4">
            <a:alphaModFix/>
          </a:blip>
          <a:stretch>
            <a:fillRect/>
          </a:stretch>
        </p:blipFill>
        <p:spPr>
          <a:xfrm flipH="1">
            <a:off x="1036151" y="1937875"/>
            <a:ext cx="2995925" cy="3205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Congrats to Nate Baim!  </a:t>
            </a:r>
            <a:endParaRPr sz="3130"/>
          </a:p>
        </p:txBody>
      </p:sp>
      <p:cxnSp>
        <p:nvCxnSpPr>
          <p:cNvPr id="145" name="Google Shape;145;p21"/>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46" name="Google Shape;146;p21"/>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Highest % change in AUM for</a:t>
            </a:r>
            <a:r>
              <a:rPr lang="en" sz="1300">
                <a:latin typeface="Open Sans"/>
                <a:ea typeface="Open Sans"/>
                <a:cs typeface="Open Sans"/>
                <a:sym typeface="Open Sans"/>
              </a:rPr>
              <a:t> January 2024</a:t>
            </a:r>
            <a:br>
              <a:rPr lang="en" sz="1300">
                <a:latin typeface="Open Sans"/>
                <a:ea typeface="Open Sans"/>
                <a:cs typeface="Open Sans"/>
                <a:sym typeface="Open Sans"/>
              </a:rPr>
            </a:b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147" name="Google Shape;147;p21"/>
          <p:cNvPicPr preferRelativeResize="0"/>
          <p:nvPr/>
        </p:nvPicPr>
        <p:blipFill>
          <a:blip r:embed="rId3">
            <a:alphaModFix/>
          </a:blip>
          <a:stretch>
            <a:fillRect/>
          </a:stretch>
        </p:blipFill>
        <p:spPr>
          <a:xfrm>
            <a:off x="4702075" y="3102825"/>
            <a:ext cx="2908898" cy="870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153" name="Google Shape;153;p22"/>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54" name="Google Shape;154;p22"/>
          <p:cNvSpPr txBox="1"/>
          <p:nvPr/>
        </p:nvSpPr>
        <p:spPr>
          <a:xfrm>
            <a:off x="364875" y="207232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300">
              <a:latin typeface="Open Sans"/>
              <a:ea typeface="Open Sans"/>
              <a:cs typeface="Open Sans"/>
              <a:sym typeface="Open Sans"/>
            </a:endParaRPr>
          </a:p>
        </p:txBody>
      </p:sp>
      <p:pic>
        <p:nvPicPr>
          <p:cNvPr id="155" name="Google Shape;155;p22"/>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61" name="Google Shape;161;p23"/>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62" name="Google Shape;162;p23"/>
          <p:cNvSpPr txBox="1"/>
          <p:nvPr/>
        </p:nvSpPr>
        <p:spPr>
          <a:xfrm>
            <a:off x="668825" y="1752975"/>
            <a:ext cx="79314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independent registered investment advisers (“RIAs”) that are members of XYPN, but not affiliated with the XYPN Invest. XYPN Invest manages its Model Portfolios on a discretionary basis primarily by allocating assets among various mutual funds and exchange-traded funds (“ETFs”). XYPN Invest may also allocate assets in individual debt and equity securities. While XYPN Invest will select mutual funds and ETFs for the Model Portfolios, provide guidance and information about the Model Portfolios to RIAs, RIAs are responsible for choosing the specific model and allocation for each of their Clients.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sp>
        <p:nvSpPr>
          <p:cNvPr id="71" name="Google Shape;71;p13"/>
          <p:cNvSpPr/>
          <p:nvPr/>
        </p:nvSpPr>
        <p:spPr>
          <a:xfrm>
            <a:off x="268875" y="2012300"/>
            <a:ext cx="3868200" cy="29577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txBox="1"/>
          <p:nvPr/>
        </p:nvSpPr>
        <p:spPr>
          <a:xfrm>
            <a:off x="741527" y="212962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Positive Signals</a:t>
            </a:r>
            <a:endParaRPr sz="2100">
              <a:solidFill>
                <a:srgbClr val="333333"/>
              </a:solidFill>
              <a:latin typeface="Work Sans Light"/>
              <a:ea typeface="Work Sans Light"/>
              <a:cs typeface="Work Sans Light"/>
              <a:sym typeface="Work Sans Light"/>
            </a:endParaRPr>
          </a:p>
        </p:txBody>
      </p:sp>
      <p:sp>
        <p:nvSpPr>
          <p:cNvPr id="73" name="Google Shape;73;p13"/>
          <p:cNvSpPr txBox="1"/>
          <p:nvPr/>
        </p:nvSpPr>
        <p:spPr>
          <a:xfrm>
            <a:off x="268875" y="2697325"/>
            <a:ext cx="3868200" cy="15855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latin typeface="Open Sans"/>
                <a:ea typeface="Open Sans"/>
                <a:cs typeface="Open Sans"/>
                <a:sym typeface="Open Sans"/>
              </a:rPr>
              <a:t>The</a:t>
            </a:r>
            <a:r>
              <a:rPr lang="en" sz="1300">
                <a:solidFill>
                  <a:srgbClr val="333333"/>
                </a:solidFill>
                <a:highlight>
                  <a:schemeClr val="lt1"/>
                </a:highlight>
                <a:latin typeface="Open Sans"/>
                <a:ea typeface="Open Sans"/>
                <a:cs typeface="Open Sans"/>
                <a:sym typeface="Open Sans"/>
              </a:rPr>
              <a:t> S&amp;P closed at a record high on January 29, 2024</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Large-cap performance was positive in the US and abroad</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Treasuries and Corporate bonds were positive in short-term and intermediate-terms ranges.</a:t>
            </a:r>
            <a:endParaRPr sz="1300">
              <a:solidFill>
                <a:srgbClr val="333333"/>
              </a:solidFill>
              <a:highlight>
                <a:schemeClr val="lt1"/>
              </a:highlight>
              <a:latin typeface="Open Sans"/>
              <a:ea typeface="Open Sans"/>
              <a:cs typeface="Open Sans"/>
              <a:sym typeface="Open Sans"/>
            </a:endParaRPr>
          </a:p>
        </p:txBody>
      </p:sp>
      <p:sp>
        <p:nvSpPr>
          <p:cNvPr id="74" name="Google Shape;74;p13"/>
          <p:cNvSpPr/>
          <p:nvPr/>
        </p:nvSpPr>
        <p:spPr>
          <a:xfrm>
            <a:off x="4813900" y="2012400"/>
            <a:ext cx="4068000" cy="29577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txBox="1"/>
          <p:nvPr/>
        </p:nvSpPr>
        <p:spPr>
          <a:xfrm>
            <a:off x="5386452" y="212962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Reasons for Concern</a:t>
            </a:r>
            <a:endParaRPr sz="2100">
              <a:solidFill>
                <a:srgbClr val="333333"/>
              </a:solidFill>
              <a:latin typeface="Work Sans Light"/>
              <a:ea typeface="Work Sans Light"/>
              <a:cs typeface="Work Sans Light"/>
              <a:sym typeface="Work Sans Light"/>
            </a:endParaRPr>
          </a:p>
        </p:txBody>
      </p:sp>
      <p:sp>
        <p:nvSpPr>
          <p:cNvPr id="76" name="Google Shape;76;p13"/>
          <p:cNvSpPr txBox="1"/>
          <p:nvPr>
            <p:ph type="title"/>
          </p:nvPr>
        </p:nvSpPr>
        <p:spPr>
          <a:xfrm>
            <a:off x="301650" y="283600"/>
            <a:ext cx="6223500" cy="931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31629"/>
              <a:buNone/>
            </a:pPr>
            <a:r>
              <a:rPr lang="en" sz="3130"/>
              <a:t>Market Update</a:t>
            </a:r>
            <a:endParaRPr sz="3130"/>
          </a:p>
          <a:p>
            <a:pPr indent="0" lvl="0" marL="0" rtl="0" algn="l">
              <a:spcBef>
                <a:spcPts val="0"/>
              </a:spcBef>
              <a:spcAft>
                <a:spcPts val="0"/>
              </a:spcAft>
              <a:buSzPct val="62879"/>
              <a:buNone/>
            </a:pPr>
            <a:r>
              <a:rPr lang="en" sz="1574"/>
              <a:t>As of January 31, 2024</a:t>
            </a:r>
            <a:endParaRPr sz="1574"/>
          </a:p>
          <a:p>
            <a:pPr indent="0" lvl="0" marL="0" rtl="0" algn="l">
              <a:spcBef>
                <a:spcPts val="0"/>
              </a:spcBef>
              <a:spcAft>
                <a:spcPts val="0"/>
              </a:spcAft>
              <a:buSzPct val="63870"/>
              <a:buNone/>
            </a:pPr>
            <a:r>
              <a:t/>
            </a:r>
            <a:endParaRPr sz="1550"/>
          </a:p>
        </p:txBody>
      </p:sp>
      <p:sp>
        <p:nvSpPr>
          <p:cNvPr id="77" name="Google Shape;77;p13"/>
          <p:cNvSpPr txBox="1"/>
          <p:nvPr/>
        </p:nvSpPr>
        <p:spPr>
          <a:xfrm>
            <a:off x="4913800" y="2733725"/>
            <a:ext cx="3868200" cy="9852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latin typeface="Open Sans"/>
                <a:ea typeface="Open Sans"/>
                <a:cs typeface="Open Sans"/>
                <a:sym typeface="Open Sans"/>
              </a:rPr>
              <a:t>Small-cap and emerging market asset classes were down</a:t>
            </a:r>
            <a:endParaRPr sz="1300">
              <a:solidFill>
                <a:srgbClr val="333333"/>
              </a:solidFill>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latin typeface="Open Sans"/>
                <a:ea typeface="Open Sans"/>
                <a:cs typeface="Open Sans"/>
                <a:sym typeface="Open Sans"/>
              </a:rPr>
              <a:t>Municipal bonds were down.</a:t>
            </a:r>
            <a:endParaRPr sz="1300">
              <a:solidFill>
                <a:srgbClr val="333333"/>
              </a:solidFill>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txBox="1"/>
          <p:nvPr>
            <p:ph type="title"/>
          </p:nvPr>
        </p:nvSpPr>
        <p:spPr>
          <a:xfrm>
            <a:off x="1460250" y="1160625"/>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Welcome to the team!</a:t>
            </a:r>
            <a:endParaRPr sz="3130"/>
          </a:p>
        </p:txBody>
      </p:sp>
      <p:cxnSp>
        <p:nvCxnSpPr>
          <p:cNvPr id="83" name="Google Shape;83;p14"/>
          <p:cNvCxnSpPr/>
          <p:nvPr/>
        </p:nvCxnSpPr>
        <p:spPr>
          <a:xfrm flipH="1" rot="10800000">
            <a:off x="1368500" y="18249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84" name="Google Shape;84;p14"/>
          <p:cNvSpPr txBox="1"/>
          <p:nvPr/>
        </p:nvSpPr>
        <p:spPr>
          <a:xfrm>
            <a:off x="1326700" y="2188875"/>
            <a:ext cx="5691600" cy="15579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85" name="Google Shape;85;p14"/>
          <p:cNvPicPr preferRelativeResize="0"/>
          <p:nvPr/>
        </p:nvPicPr>
        <p:blipFill>
          <a:blip r:embed="rId3">
            <a:alphaModFix/>
          </a:blip>
          <a:stretch>
            <a:fillRect/>
          </a:stretch>
        </p:blipFill>
        <p:spPr>
          <a:xfrm>
            <a:off x="2219525" y="2199150"/>
            <a:ext cx="1449600" cy="2014270"/>
          </a:xfrm>
          <a:prstGeom prst="rect">
            <a:avLst/>
          </a:prstGeom>
          <a:noFill/>
          <a:ln>
            <a:noFill/>
          </a:ln>
        </p:spPr>
      </p:pic>
      <p:pic>
        <p:nvPicPr>
          <p:cNvPr id="86" name="Google Shape;86;p14"/>
          <p:cNvPicPr preferRelativeResize="0"/>
          <p:nvPr/>
        </p:nvPicPr>
        <p:blipFill>
          <a:blip r:embed="rId4">
            <a:alphaModFix/>
          </a:blip>
          <a:stretch>
            <a:fillRect/>
          </a:stretch>
        </p:blipFill>
        <p:spPr>
          <a:xfrm>
            <a:off x="3856475" y="2178600"/>
            <a:ext cx="1331750" cy="2034836"/>
          </a:xfrm>
          <a:prstGeom prst="rect">
            <a:avLst/>
          </a:prstGeom>
          <a:noFill/>
          <a:ln>
            <a:noFill/>
          </a:ln>
        </p:spPr>
      </p:pic>
      <p:pic>
        <p:nvPicPr>
          <p:cNvPr id="87" name="Google Shape;87;p14"/>
          <p:cNvPicPr preferRelativeResize="0"/>
          <p:nvPr/>
        </p:nvPicPr>
        <p:blipFill>
          <a:blip r:embed="rId5">
            <a:alphaModFix/>
          </a:blip>
          <a:stretch>
            <a:fillRect/>
          </a:stretch>
        </p:blipFill>
        <p:spPr>
          <a:xfrm>
            <a:off x="5375575" y="2199150"/>
            <a:ext cx="1331754" cy="2014275"/>
          </a:xfrm>
          <a:prstGeom prst="rect">
            <a:avLst/>
          </a:prstGeom>
          <a:noFill/>
          <a:ln>
            <a:noFill/>
          </a:ln>
        </p:spPr>
      </p:pic>
      <p:sp>
        <p:nvSpPr>
          <p:cNvPr id="88" name="Google Shape;88;p14"/>
          <p:cNvSpPr txBox="1"/>
          <p:nvPr/>
        </p:nvSpPr>
        <p:spPr>
          <a:xfrm rot="-2740">
            <a:off x="4063206" y="1904386"/>
            <a:ext cx="112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Caveat"/>
                <a:ea typeface="Caveat"/>
                <a:cs typeface="Caveat"/>
                <a:sym typeface="Caveat"/>
              </a:rPr>
              <a:t>Nebraska</a:t>
            </a:r>
            <a:endParaRPr b="1" sz="1800">
              <a:solidFill>
                <a:schemeClr val="dk2"/>
              </a:solidFill>
              <a:latin typeface="Caveat"/>
              <a:ea typeface="Caveat"/>
              <a:cs typeface="Caveat"/>
              <a:sym typeface="Caveat"/>
            </a:endParaRPr>
          </a:p>
        </p:txBody>
      </p:sp>
      <p:sp>
        <p:nvSpPr>
          <p:cNvPr id="89" name="Google Shape;89;p14"/>
          <p:cNvSpPr txBox="1"/>
          <p:nvPr/>
        </p:nvSpPr>
        <p:spPr>
          <a:xfrm rot="-1133">
            <a:off x="5586490" y="1904375"/>
            <a:ext cx="90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Caveat"/>
                <a:ea typeface="Caveat"/>
                <a:cs typeface="Caveat"/>
                <a:sym typeface="Caveat"/>
              </a:rPr>
              <a:t>Colorado</a:t>
            </a:r>
            <a:endParaRPr b="1" sz="1800">
              <a:solidFill>
                <a:schemeClr val="dk2"/>
              </a:solidFill>
              <a:latin typeface="Caveat"/>
              <a:ea typeface="Caveat"/>
              <a:cs typeface="Caveat"/>
              <a:sym typeface="Caveat"/>
            </a:endParaRPr>
          </a:p>
        </p:txBody>
      </p:sp>
      <p:sp>
        <p:nvSpPr>
          <p:cNvPr id="90" name="Google Shape;90;p14"/>
          <p:cNvSpPr txBox="1"/>
          <p:nvPr/>
        </p:nvSpPr>
        <p:spPr>
          <a:xfrm rot="599">
            <a:off x="2261379" y="1904364"/>
            <a:ext cx="1721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Caveat"/>
                <a:ea typeface="Caveat"/>
                <a:cs typeface="Caveat"/>
                <a:sym typeface="Caveat"/>
              </a:rPr>
              <a:t>North Carolina</a:t>
            </a:r>
            <a:endParaRPr b="1" sz="1800">
              <a:solidFill>
                <a:schemeClr val="dk2"/>
              </a:solidFill>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1368500" y="982150"/>
            <a:ext cx="6479400" cy="98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We’ve moved our secure file sharing to Box.com</a:t>
            </a:r>
            <a:endParaRPr sz="2800"/>
          </a:p>
        </p:txBody>
      </p:sp>
      <p:sp>
        <p:nvSpPr>
          <p:cNvPr id="96" name="Google Shape;96;p15"/>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b="1" lang="en" sz="1300">
                <a:latin typeface="Open Sans"/>
                <a:ea typeface="Open Sans"/>
                <a:cs typeface="Open Sans"/>
                <a:sym typeface="Open Sans"/>
              </a:rPr>
              <a:t>Our service forms and email signatures have updated links to upload files securely to Box.com</a:t>
            </a:r>
            <a:endParaRPr b="1"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b="1" lang="en" sz="1300">
                <a:latin typeface="Open Sans"/>
                <a:ea typeface="Open Sans"/>
                <a:cs typeface="Open Sans"/>
                <a:sym typeface="Open Sans"/>
              </a:rPr>
              <a:t>Please discontinue use of any ShareFile links you have saved</a:t>
            </a:r>
            <a:endParaRPr b="1" sz="1300">
              <a:latin typeface="Open Sans"/>
              <a:ea typeface="Open Sans"/>
              <a:cs typeface="Open Sans"/>
              <a:sym typeface="Open Sans"/>
            </a:endParaRPr>
          </a:p>
        </p:txBody>
      </p:sp>
      <p:cxnSp>
        <p:nvCxnSpPr>
          <p:cNvPr id="97" name="Google Shape;97;p15"/>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98" name="Google Shape;98;p15"/>
          <p:cNvPicPr preferRelativeResize="0"/>
          <p:nvPr/>
        </p:nvPicPr>
        <p:blipFill>
          <a:blip r:embed="rId3">
            <a:alphaModFix/>
          </a:blip>
          <a:stretch>
            <a:fillRect/>
          </a:stretch>
        </p:blipFill>
        <p:spPr>
          <a:xfrm>
            <a:off x="5348775" y="3328625"/>
            <a:ext cx="2499125" cy="893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912800" y="1478450"/>
            <a:ext cx="6874800" cy="155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 How do I find a client’s total IRA contributions for 2023?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912800" y="1478450"/>
            <a:ext cx="6874800" cy="155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Practice Management Tip: </a:t>
            </a:r>
            <a:endParaRPr/>
          </a:p>
          <a:p>
            <a:pPr indent="0" lvl="0" marL="0" rtl="0" algn="l">
              <a:spcBef>
                <a:spcPts val="0"/>
              </a:spcBef>
              <a:spcAft>
                <a:spcPts val="0"/>
              </a:spcAft>
              <a:buNone/>
            </a:pPr>
            <a:r>
              <a:rPr lang="en"/>
              <a:t>Save signed Schwab forms in your files!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904425" y="1277725"/>
            <a:ext cx="6874800" cy="155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A</a:t>
            </a:r>
            <a:r>
              <a:rPr i="1" lang="en"/>
              <a:t>dvisor Portal</a:t>
            </a:r>
            <a:r>
              <a:rPr i="1" lang="en"/>
              <a:t> </a:t>
            </a:r>
            <a:r>
              <a:rPr i="1" lang="en"/>
              <a:t>Tip:</a:t>
            </a:r>
            <a:r>
              <a:rPr lang="en"/>
              <a:t> </a:t>
            </a:r>
            <a:endParaRPr/>
          </a:p>
          <a:p>
            <a:pPr indent="0" lvl="0" marL="0" rtl="0" algn="l">
              <a:spcBef>
                <a:spcPts val="0"/>
              </a:spcBef>
              <a:spcAft>
                <a:spcPts val="0"/>
              </a:spcAft>
              <a:buNone/>
            </a:pPr>
            <a:r>
              <a:rPr lang="en" sz="3366"/>
              <a:t>You can only click “E-Sign via email” once. Clicking it again will create a duplicate Docusign Envelope.  </a:t>
            </a:r>
            <a:endParaRPr sz="3366"/>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2024 Billing Calendar</a:t>
            </a:r>
            <a:endParaRPr sz="2800"/>
          </a:p>
        </p:txBody>
      </p:sp>
      <p:sp>
        <p:nvSpPr>
          <p:cNvPr id="119" name="Google Shape;119;p19"/>
          <p:cNvSpPr txBox="1"/>
          <p:nvPr/>
        </p:nvSpPr>
        <p:spPr>
          <a:xfrm>
            <a:off x="1368500" y="2197775"/>
            <a:ext cx="6375900" cy="1557900"/>
          </a:xfrm>
          <a:prstGeom prst="rect">
            <a:avLst/>
          </a:prstGeom>
          <a:noFill/>
          <a:ln>
            <a:noFill/>
          </a:ln>
        </p:spPr>
        <p:txBody>
          <a:bodyPr anchorCtr="0" anchor="t" bIns="91425" lIns="91425" spcFirstLastPara="1" rIns="91425" wrap="square" tIns="91425">
            <a:normAutofit/>
          </a:bodyPr>
          <a:lstStyle/>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 Upcoming billing dates are posted in the XYPN Invest Knowledge base</a:t>
            </a:r>
            <a:endParaRPr sz="1200">
              <a:latin typeface="Open Sans"/>
              <a:ea typeface="Open Sans"/>
              <a:cs typeface="Open Sans"/>
              <a:sym typeface="Open Sans"/>
            </a:endParaRPr>
          </a:p>
          <a:p>
            <a:pPr indent="0" lvl="0" marL="457200" rtl="0" algn="l">
              <a:lnSpc>
                <a:spcPct val="115000"/>
              </a:lnSpc>
              <a:spcBef>
                <a:spcPts val="1200"/>
              </a:spcBef>
              <a:spcAft>
                <a:spcPts val="1200"/>
              </a:spcAft>
              <a:buNone/>
            </a:pPr>
            <a:r>
              <a:t/>
            </a:r>
            <a:endParaRPr b="1" sz="1200">
              <a:latin typeface="Open Sans"/>
              <a:ea typeface="Open Sans"/>
              <a:cs typeface="Open Sans"/>
              <a:sym typeface="Open Sans"/>
            </a:endParaRPr>
          </a:p>
        </p:txBody>
      </p:sp>
      <p:cxnSp>
        <p:nvCxnSpPr>
          <p:cNvPr id="120" name="Google Shape;120;p19"/>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21" name="Google Shape;121;p19"/>
          <p:cNvSpPr txBox="1"/>
          <p:nvPr/>
        </p:nvSpPr>
        <p:spPr>
          <a:xfrm>
            <a:off x="4343550" y="2197775"/>
            <a:ext cx="3090900" cy="15579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t/>
            </a:r>
            <a:endParaRPr b="1" sz="1205">
              <a:latin typeface="Open Sans"/>
              <a:ea typeface="Open Sans"/>
              <a:cs typeface="Open Sans"/>
              <a:sym typeface="Open Sans"/>
            </a:endParaRPr>
          </a:p>
        </p:txBody>
      </p:sp>
      <p:pic>
        <p:nvPicPr>
          <p:cNvPr id="122" name="Google Shape;122;p19">
            <a:hlinkClick r:id="rId3"/>
          </p:cNvPr>
          <p:cNvPicPr preferRelativeResize="0"/>
          <p:nvPr/>
        </p:nvPicPr>
        <p:blipFill>
          <a:blip r:embed="rId4">
            <a:alphaModFix/>
          </a:blip>
          <a:stretch>
            <a:fillRect/>
          </a:stretch>
        </p:blipFill>
        <p:spPr>
          <a:xfrm rot="-643877">
            <a:off x="1141748" y="2998525"/>
            <a:ext cx="2625627" cy="1557900"/>
          </a:xfrm>
          <a:prstGeom prst="rect">
            <a:avLst/>
          </a:prstGeom>
          <a:noFill/>
          <a:ln>
            <a:noFill/>
          </a:ln>
        </p:spPr>
      </p:pic>
      <p:pic>
        <p:nvPicPr>
          <p:cNvPr id="123" name="Google Shape;123;p19">
            <a:hlinkClick r:id="rId5"/>
          </p:cNvPr>
          <p:cNvPicPr preferRelativeResize="0"/>
          <p:nvPr/>
        </p:nvPicPr>
        <p:blipFill>
          <a:blip r:embed="rId6">
            <a:alphaModFix/>
          </a:blip>
          <a:stretch>
            <a:fillRect/>
          </a:stretch>
        </p:blipFill>
        <p:spPr>
          <a:xfrm rot="370085">
            <a:off x="5663775" y="2902749"/>
            <a:ext cx="2597745" cy="1557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nvSpPr>
        <p:spPr>
          <a:xfrm>
            <a:off x="1168625" y="18120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Office Closed: President’s Day</a:t>
            </a:r>
            <a:endParaRPr>
              <a:solidFill>
                <a:srgbClr val="333333"/>
              </a:solidFill>
              <a:latin typeface="Work Sans Black"/>
              <a:ea typeface="Work Sans Black"/>
              <a:cs typeface="Work Sans Black"/>
              <a:sym typeface="Work Sans Black"/>
            </a:endParaRPr>
          </a:p>
          <a:p>
            <a:pPr indent="0" lvl="0" marL="0" marR="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Monday, February 19, 2024</a:t>
            </a:r>
            <a:endParaRPr>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29" name="Google Shape;129;p20"/>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30" name="Google Shape;130;p20"/>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31" name="Google Shape;131;p20"/>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132" name="Google Shape;132;p20"/>
          <p:cNvPicPr preferRelativeResize="0"/>
          <p:nvPr/>
        </p:nvPicPr>
        <p:blipFill>
          <a:blip r:embed="rId3">
            <a:alphaModFix/>
          </a:blip>
          <a:stretch>
            <a:fillRect/>
          </a:stretch>
        </p:blipFill>
        <p:spPr>
          <a:xfrm>
            <a:off x="5987950" y="1255925"/>
            <a:ext cx="3102750" cy="3102750"/>
          </a:xfrm>
          <a:prstGeom prst="rect">
            <a:avLst/>
          </a:prstGeom>
          <a:noFill/>
          <a:ln>
            <a:noFill/>
          </a:ln>
        </p:spPr>
      </p:pic>
      <p:pic>
        <p:nvPicPr>
          <p:cNvPr id="133" name="Google Shape;133;p20"/>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134" name="Google Shape;134;p20"/>
          <p:cNvSpPr txBox="1"/>
          <p:nvPr/>
        </p:nvSpPr>
        <p:spPr>
          <a:xfrm>
            <a:off x="1168625" y="24978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IRA Contribution Deadline</a:t>
            </a:r>
            <a:br>
              <a:rPr lang="en" sz="1800">
                <a:solidFill>
                  <a:srgbClr val="333333"/>
                </a:solidFill>
                <a:latin typeface="Work Sans Black"/>
                <a:ea typeface="Work Sans Black"/>
                <a:cs typeface="Work Sans Black"/>
                <a:sym typeface="Work Sans Black"/>
              </a:rPr>
            </a:br>
            <a:r>
              <a:rPr lang="en">
                <a:solidFill>
                  <a:srgbClr val="333333"/>
                </a:solidFill>
                <a:latin typeface="Work Sans Black"/>
                <a:ea typeface="Work Sans Black"/>
                <a:cs typeface="Work Sans Black"/>
                <a:sym typeface="Work Sans Black"/>
              </a:rPr>
              <a:t>Friday, March 29, 2024</a:t>
            </a:r>
            <a:endParaRPr sz="1500">
              <a:solidFill>
                <a:srgbClr val="333333"/>
              </a:solidFill>
              <a:latin typeface="Work Sans Black"/>
              <a:ea typeface="Work Sans Black"/>
              <a:cs typeface="Work Sans Black"/>
              <a:sym typeface="Work Sans Black"/>
            </a:endParaRPr>
          </a:p>
        </p:txBody>
      </p:sp>
      <p:sp>
        <p:nvSpPr>
          <p:cNvPr id="135" name="Google Shape;135;p20"/>
          <p:cNvSpPr/>
          <p:nvPr/>
        </p:nvSpPr>
        <p:spPr>
          <a:xfrm>
            <a:off x="587985" y="24216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36" name="Google Shape;136;p20"/>
          <p:cNvSpPr txBox="1"/>
          <p:nvPr/>
        </p:nvSpPr>
        <p:spPr>
          <a:xfrm>
            <a:off x="761513" y="25289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137" name="Google Shape;137;p20"/>
          <p:cNvSpPr txBox="1"/>
          <p:nvPr/>
        </p:nvSpPr>
        <p:spPr>
          <a:xfrm>
            <a:off x="1168625" y="3522300"/>
            <a:ext cx="3346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p:txBody>
      </p:sp>
      <p:sp>
        <p:nvSpPr>
          <p:cNvPr id="138" name="Google Shape;138;p20"/>
          <p:cNvSpPr txBox="1"/>
          <p:nvPr/>
        </p:nvSpPr>
        <p:spPr>
          <a:xfrm>
            <a:off x="1168625" y="3259850"/>
            <a:ext cx="5294700" cy="3687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None/>
            </a:pPr>
            <a:r>
              <a:t/>
            </a:r>
            <a:endParaRPr>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39" name="Google Shape;139;p20"/>
          <p:cNvSpPr txBox="1"/>
          <p:nvPr/>
        </p:nvSpPr>
        <p:spPr>
          <a:xfrm>
            <a:off x="1168625" y="3032875"/>
            <a:ext cx="3346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