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5143500" cx="9144000"/>
  <p:notesSz cx="6858000" cy="9144000"/>
  <p:embeddedFontLst>
    <p:embeddedFont>
      <p:font typeface="Work Sans Medium"/>
      <p:regular r:id="rId13"/>
      <p:bold r:id="rId14"/>
      <p:italic r:id="rId15"/>
      <p:boldItalic r:id="rId16"/>
    </p:embeddedFont>
    <p:embeddedFont>
      <p:font typeface="Work Sans Black"/>
      <p:bold r:id="rId17"/>
      <p:boldItalic r:id="rId18"/>
    </p:embeddedFont>
    <p:embeddedFont>
      <p:font typeface="Work Sans ExtraBold"/>
      <p:bold r:id="rId19"/>
      <p:boldItalic r:id="rId20"/>
    </p:embeddedFont>
    <p:embeddedFont>
      <p:font typeface="Work Sans Light"/>
      <p:regular r:id="rId21"/>
      <p:bold r:id="rId22"/>
      <p:italic r:id="rId23"/>
      <p:boldItalic r:id="rId24"/>
    </p:embeddedFont>
    <p:embeddedFont>
      <p:font typeface="Work Sans"/>
      <p:regular r:id="rId25"/>
      <p:bold r:id="rId26"/>
      <p:italic r:id="rId27"/>
      <p:boldItalic r:id="rId28"/>
    </p:embeddedFont>
    <p:embeddedFont>
      <p:font typeface="Open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WorkSansExtraBold-boldItalic.fntdata"/><Relationship Id="rId22" Type="http://schemas.openxmlformats.org/officeDocument/2006/relationships/font" Target="fonts/WorkSansLight-bold.fntdata"/><Relationship Id="rId21" Type="http://schemas.openxmlformats.org/officeDocument/2006/relationships/font" Target="fonts/WorkSansLight-regular.fntdata"/><Relationship Id="rId24" Type="http://schemas.openxmlformats.org/officeDocument/2006/relationships/font" Target="fonts/WorkSansLight-boldItalic.fntdata"/><Relationship Id="rId23" Type="http://schemas.openxmlformats.org/officeDocument/2006/relationships/font" Target="fonts/WorkSansLight-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WorkSans-bold.fntdata"/><Relationship Id="rId25" Type="http://schemas.openxmlformats.org/officeDocument/2006/relationships/font" Target="fonts/WorkSans-regular.fntdata"/><Relationship Id="rId28" Type="http://schemas.openxmlformats.org/officeDocument/2006/relationships/font" Target="fonts/WorkSans-boldItalic.fntdata"/><Relationship Id="rId27" Type="http://schemas.openxmlformats.org/officeDocument/2006/relationships/font" Target="fonts/WorkSans-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italic.fntdata"/><Relationship Id="rId30" Type="http://schemas.openxmlformats.org/officeDocument/2006/relationships/font" Target="fonts/OpenSans-bold.fntdata"/><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font" Target="fonts/OpenSans-boldItalic.fntdata"/><Relationship Id="rId13" Type="http://schemas.openxmlformats.org/officeDocument/2006/relationships/font" Target="fonts/WorkSansMedium-regular.fntdata"/><Relationship Id="rId12" Type="http://schemas.openxmlformats.org/officeDocument/2006/relationships/slide" Target="slides/slide8.xml"/><Relationship Id="rId15" Type="http://schemas.openxmlformats.org/officeDocument/2006/relationships/font" Target="fonts/WorkSansMedium-italic.fntdata"/><Relationship Id="rId14" Type="http://schemas.openxmlformats.org/officeDocument/2006/relationships/font" Target="fonts/WorkSansMedium-bold.fntdata"/><Relationship Id="rId17" Type="http://schemas.openxmlformats.org/officeDocument/2006/relationships/font" Target="fonts/WorkSansBlack-bold.fntdata"/><Relationship Id="rId16" Type="http://schemas.openxmlformats.org/officeDocument/2006/relationships/font" Target="fonts/WorkSansMedium-boldItalic.fntdata"/><Relationship Id="rId19" Type="http://schemas.openxmlformats.org/officeDocument/2006/relationships/font" Target="fonts/WorkSansExtraBold-bold.fntdata"/><Relationship Id="rId18" Type="http://schemas.openxmlformats.org/officeDocument/2006/relationships/font" Target="fonts/WorkSansBlack-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24cce1fa4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24cce1fa4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98b84b3fbe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98b84b3fb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8b7cbd58d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8b7cbd58d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63c2904ff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63c2904ff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98b84b3fb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98b84b3fb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657706e739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657706e739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7e40991e40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7e40991e40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7e40991e40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7e40991e40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6413408" y="222649"/>
            <a:ext cx="2668569" cy="603475"/>
          </a:xfrm>
          <a:prstGeom prst="rect">
            <a:avLst/>
          </a:prstGeom>
          <a:noFill/>
          <a:ln>
            <a:noFill/>
          </a:ln>
        </p:spPr>
      </p:pic>
      <p:sp>
        <p:nvSpPr>
          <p:cNvPr id="11" name="Google Shape;11;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Work Sans Light"/>
                <a:ea typeface="Work Sans Light"/>
                <a:cs typeface="Work Sans Light"/>
                <a:sym typeface="Work Sans Light"/>
              </a:defRPr>
            </a:lvl1pPr>
            <a:lvl2pPr lvl="1">
              <a:buNone/>
              <a:defRPr>
                <a:latin typeface="Work Sans Light"/>
                <a:ea typeface="Work Sans Light"/>
                <a:cs typeface="Work Sans Light"/>
                <a:sym typeface="Work Sans Light"/>
              </a:defRPr>
            </a:lvl2pPr>
            <a:lvl3pPr lvl="2">
              <a:buNone/>
              <a:defRPr>
                <a:latin typeface="Work Sans Light"/>
                <a:ea typeface="Work Sans Light"/>
                <a:cs typeface="Work Sans Light"/>
                <a:sym typeface="Work Sans Light"/>
              </a:defRPr>
            </a:lvl3pPr>
            <a:lvl4pPr lvl="3">
              <a:buNone/>
              <a:defRPr>
                <a:latin typeface="Work Sans Light"/>
                <a:ea typeface="Work Sans Light"/>
                <a:cs typeface="Work Sans Light"/>
                <a:sym typeface="Work Sans Light"/>
              </a:defRPr>
            </a:lvl4pPr>
            <a:lvl5pPr lvl="4">
              <a:buNone/>
              <a:defRPr>
                <a:latin typeface="Work Sans Light"/>
                <a:ea typeface="Work Sans Light"/>
                <a:cs typeface="Work Sans Light"/>
                <a:sym typeface="Work Sans Light"/>
              </a:defRPr>
            </a:lvl5pPr>
            <a:lvl6pPr lvl="5">
              <a:buNone/>
              <a:defRPr>
                <a:latin typeface="Work Sans Light"/>
                <a:ea typeface="Work Sans Light"/>
                <a:cs typeface="Work Sans Light"/>
                <a:sym typeface="Work Sans Light"/>
              </a:defRPr>
            </a:lvl6pPr>
            <a:lvl7pPr lvl="6">
              <a:buNone/>
              <a:defRPr>
                <a:latin typeface="Work Sans Light"/>
                <a:ea typeface="Work Sans Light"/>
                <a:cs typeface="Work Sans Light"/>
                <a:sym typeface="Work Sans Light"/>
              </a:defRPr>
            </a:lvl7pPr>
            <a:lvl8pPr lvl="7">
              <a:buNone/>
              <a:defRPr>
                <a:latin typeface="Work Sans Light"/>
                <a:ea typeface="Work Sans Light"/>
                <a:cs typeface="Work Sans Light"/>
                <a:sym typeface="Work Sans Light"/>
              </a:defRPr>
            </a:lvl8pPr>
            <a:lvl9pPr lvl="8">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2"/>
          <p:cNvSpPr/>
          <p:nvPr/>
        </p:nvSpPr>
        <p:spPr>
          <a:xfrm>
            <a:off x="3845850" y="2673313"/>
            <a:ext cx="1452300" cy="36600"/>
          </a:xfrm>
          <a:prstGeom prst="rect">
            <a:avLst/>
          </a:prstGeom>
          <a:solidFill>
            <a:srgbClr val="B7DD7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1F6DF4"/>
              </a:solidFill>
              <a:latin typeface="Arial"/>
              <a:ea typeface="Arial"/>
              <a:cs typeface="Arial"/>
              <a:sym typeface="Arial"/>
            </a:endParaRPr>
          </a:p>
        </p:txBody>
      </p:sp>
      <p:pic>
        <p:nvPicPr>
          <p:cNvPr id="13" name="Google Shape;13;p2"/>
          <p:cNvPicPr preferRelativeResize="0"/>
          <p:nvPr/>
        </p:nvPicPr>
        <p:blipFill rotWithShape="1">
          <a:blip r:embed="rId3">
            <a:alphaModFix/>
          </a:blip>
          <a:srcRect b="29115" l="0" r="0" t="70059"/>
          <a:stretch/>
        </p:blipFill>
        <p:spPr>
          <a:xfrm flipH="1">
            <a:off x="0" y="4506249"/>
            <a:ext cx="9144000" cy="83449"/>
          </a:xfrm>
          <a:prstGeom prst="rect">
            <a:avLst/>
          </a:prstGeom>
          <a:noFill/>
          <a:ln>
            <a:noFill/>
          </a:ln>
        </p:spPr>
      </p:pic>
      <p:sp>
        <p:nvSpPr>
          <p:cNvPr id="14" name="Google Shape;14;p2"/>
          <p:cNvSpPr txBox="1"/>
          <p:nvPr>
            <p:ph type="title"/>
          </p:nvPr>
        </p:nvSpPr>
        <p:spPr>
          <a:xfrm>
            <a:off x="1048350" y="1178125"/>
            <a:ext cx="7047300" cy="1458300"/>
          </a:xfrm>
          <a:prstGeom prst="rect">
            <a:avLst/>
          </a:prstGeom>
        </p:spPr>
        <p:txBody>
          <a:bodyPr anchorCtr="0" anchor="t" bIns="91425" lIns="91425" spcFirstLastPara="1" rIns="91425" wrap="square" tIns="91425">
            <a:normAutofit/>
          </a:bodyPr>
          <a:lstStyle>
            <a:lvl1pPr lvl="0" algn="ctr">
              <a:lnSpc>
                <a:spcPct val="82000"/>
              </a:lnSpc>
              <a:spcBef>
                <a:spcPts val="0"/>
              </a:spcBef>
              <a:spcAft>
                <a:spcPts val="0"/>
              </a:spcAft>
              <a:buClr>
                <a:srgbClr val="2850BE"/>
              </a:buClr>
              <a:buSzPts val="5000"/>
              <a:buFont typeface="Work Sans Medium"/>
              <a:buNone/>
              <a:defRPr sz="5000">
                <a:solidFill>
                  <a:srgbClr val="2850BE"/>
                </a:solidFill>
                <a:latin typeface="Work Sans Medium"/>
                <a:ea typeface="Work Sans Medium"/>
                <a:cs typeface="Work Sans Medium"/>
                <a:sym typeface="Work Sans Medium"/>
              </a:defRPr>
            </a:lvl1pPr>
            <a:lvl2pPr lvl="1"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2pPr>
            <a:lvl3pPr lvl="2"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3pPr>
            <a:lvl4pPr lvl="3"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4pPr>
            <a:lvl5pPr lvl="4"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5pPr>
            <a:lvl6pPr lvl="5"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6pPr>
            <a:lvl7pPr lvl="6"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7pPr>
            <a:lvl8pPr lvl="7"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8pPr>
            <a:lvl9pPr lvl="8"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9pPr>
          </a:lstStyle>
          <a:p/>
        </p:txBody>
      </p:sp>
      <p:sp>
        <p:nvSpPr>
          <p:cNvPr id="15" name="Google Shape;15;p2"/>
          <p:cNvSpPr txBox="1"/>
          <p:nvPr>
            <p:ph idx="1" type="subTitle"/>
          </p:nvPr>
        </p:nvSpPr>
        <p:spPr>
          <a:xfrm>
            <a:off x="1307100" y="2851925"/>
            <a:ext cx="6529800" cy="14292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2850BE"/>
              </a:buClr>
              <a:buSzPts val="2200"/>
              <a:buFont typeface="Work Sans ExtraBold"/>
              <a:buNone/>
              <a:defRPr sz="2200">
                <a:solidFill>
                  <a:srgbClr val="2850BE"/>
                </a:solidFill>
                <a:latin typeface="Work Sans ExtraBold"/>
                <a:ea typeface="Work Sans ExtraBold"/>
                <a:cs typeface="Work Sans ExtraBold"/>
                <a:sym typeface="Work Sans ExtraBold"/>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4">
  <p:cSld name="BLANK_1_1">
    <p:spTree>
      <p:nvGrpSpPr>
        <p:cNvPr id="55" name="Shape 55"/>
        <p:cNvGrpSpPr/>
        <p:nvPr/>
      </p:nvGrpSpPr>
      <p:grpSpPr>
        <a:xfrm>
          <a:off x="0" y="0"/>
          <a:ext cx="0" cy="0"/>
          <a:chOff x="0" y="0"/>
          <a:chExt cx="0" cy="0"/>
        </a:xfrm>
      </p:grpSpPr>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7" name="Google Shape;57;p11"/>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8" name="Google Shape;58;p11"/>
          <p:cNvSpPr/>
          <p:nvPr/>
        </p:nvSpPr>
        <p:spPr>
          <a:xfrm>
            <a:off x="-21550" y="1817475"/>
            <a:ext cx="9165600" cy="3362100"/>
          </a:xfrm>
          <a:prstGeom prst="rect">
            <a:avLst/>
          </a:prstGeom>
          <a:solidFill>
            <a:srgbClr val="B7D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11"/>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1">
    <p:spTree>
      <p:nvGrpSpPr>
        <p:cNvPr id="16" name="Shape 16"/>
        <p:cNvGrpSpPr/>
        <p:nvPr/>
      </p:nvGrpSpPr>
      <p:grpSpPr>
        <a:xfrm>
          <a:off x="0" y="0"/>
          <a:ext cx="0" cy="0"/>
          <a:chOff x="0" y="0"/>
          <a:chExt cx="0" cy="0"/>
        </a:xfrm>
      </p:grpSpPr>
      <p:pic>
        <p:nvPicPr>
          <p:cNvPr id="17" name="Google Shape;17;p3"/>
          <p:cNvPicPr preferRelativeResize="0"/>
          <p:nvPr/>
        </p:nvPicPr>
        <p:blipFill>
          <a:blip r:embed="rId2">
            <a:alphaModFix/>
          </a:blip>
          <a:stretch>
            <a:fillRect/>
          </a:stretch>
        </p:blipFill>
        <p:spPr>
          <a:xfrm>
            <a:off x="6334058" y="4185049"/>
            <a:ext cx="2668569" cy="603475"/>
          </a:xfrm>
          <a:prstGeom prst="rect">
            <a:avLst/>
          </a:prstGeom>
          <a:noFill/>
          <a:ln>
            <a:noFill/>
          </a:ln>
        </p:spPr>
      </p:pic>
      <p:sp>
        <p:nvSpPr>
          <p:cNvPr id="18" name="Google Shape;18;p3"/>
          <p:cNvSpPr/>
          <p:nvPr/>
        </p:nvSpPr>
        <p:spPr>
          <a:xfrm>
            <a:off x="-10800" y="0"/>
            <a:ext cx="9165600" cy="37212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53150" y="390750"/>
            <a:ext cx="7919400" cy="1434000"/>
          </a:xfrm>
          <a:prstGeom prst="rect">
            <a:avLst/>
          </a:prstGeom>
        </p:spPr>
        <p:txBody>
          <a:bodyPr anchorCtr="0" anchor="t" bIns="91425" lIns="91425" spcFirstLastPara="1" rIns="91425" wrap="square" tIns="91425">
            <a:normAutofit/>
          </a:bodyPr>
          <a:lstStyle>
            <a:lvl1pPr lvl="0" rtl="0">
              <a:lnSpc>
                <a:spcPct val="90000"/>
              </a:lnSpc>
              <a:spcBef>
                <a:spcPts val="0"/>
              </a:spcBef>
              <a:spcAft>
                <a:spcPts val="0"/>
              </a:spcAft>
              <a:buClr>
                <a:schemeClr val="lt1"/>
              </a:buClr>
              <a:buSzPts val="5500"/>
              <a:buFont typeface="Work Sans Medium"/>
              <a:buNone/>
              <a:defRPr sz="5500">
                <a:solidFill>
                  <a:schemeClr val="lt1"/>
                </a:solidFill>
                <a:latin typeface="Work Sans Medium"/>
                <a:ea typeface="Work Sans Medium"/>
                <a:cs typeface="Work Sans Medium"/>
                <a:sym typeface="Work Sans Medium"/>
              </a:defRPr>
            </a:lvl1pPr>
            <a:lvl2pPr lvl="1"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20" name="Google Shape;20;p3"/>
          <p:cNvSpPr txBox="1"/>
          <p:nvPr>
            <p:ph idx="1" type="subTitle"/>
          </p:nvPr>
        </p:nvSpPr>
        <p:spPr>
          <a:xfrm>
            <a:off x="567500" y="4216800"/>
            <a:ext cx="6586800" cy="4167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333333"/>
              </a:buClr>
              <a:buSzPts val="2200"/>
              <a:buFont typeface="Work Sans"/>
              <a:buNone/>
              <a:defRPr sz="2200">
                <a:solidFill>
                  <a:srgbClr val="333333"/>
                </a:solidFill>
                <a:latin typeface="Work Sans"/>
                <a:ea typeface="Work Sans"/>
                <a:cs typeface="Work Sans"/>
                <a:sym typeface="Work Sans"/>
              </a:defRPr>
            </a:lvl1pPr>
            <a:lvl2pPr lvl="1" rtl="0">
              <a:spcBef>
                <a:spcPts val="0"/>
              </a:spcBef>
              <a:spcAft>
                <a:spcPts val="0"/>
              </a:spcAft>
              <a:buClr>
                <a:srgbClr val="333333"/>
              </a:buClr>
              <a:buSzPts val="2200"/>
              <a:buNone/>
              <a:defRPr sz="2200">
                <a:solidFill>
                  <a:srgbClr val="333333"/>
                </a:solidFill>
              </a:defRPr>
            </a:lvl2pPr>
            <a:lvl3pPr lvl="2" rtl="0">
              <a:spcBef>
                <a:spcPts val="0"/>
              </a:spcBef>
              <a:spcAft>
                <a:spcPts val="0"/>
              </a:spcAft>
              <a:buClr>
                <a:srgbClr val="333333"/>
              </a:buClr>
              <a:buSzPts val="2200"/>
              <a:buNone/>
              <a:defRPr sz="2200">
                <a:solidFill>
                  <a:srgbClr val="333333"/>
                </a:solidFill>
              </a:defRPr>
            </a:lvl3pPr>
            <a:lvl4pPr lvl="3" rtl="0">
              <a:spcBef>
                <a:spcPts val="0"/>
              </a:spcBef>
              <a:spcAft>
                <a:spcPts val="0"/>
              </a:spcAft>
              <a:buClr>
                <a:srgbClr val="333333"/>
              </a:buClr>
              <a:buSzPts val="2200"/>
              <a:buNone/>
              <a:defRPr sz="2200">
                <a:solidFill>
                  <a:srgbClr val="333333"/>
                </a:solidFill>
              </a:defRPr>
            </a:lvl4pPr>
            <a:lvl5pPr lvl="4" rtl="0">
              <a:spcBef>
                <a:spcPts val="0"/>
              </a:spcBef>
              <a:spcAft>
                <a:spcPts val="0"/>
              </a:spcAft>
              <a:buClr>
                <a:srgbClr val="333333"/>
              </a:buClr>
              <a:buSzPts val="2200"/>
              <a:buNone/>
              <a:defRPr sz="2200">
                <a:solidFill>
                  <a:srgbClr val="333333"/>
                </a:solidFill>
              </a:defRPr>
            </a:lvl5pPr>
            <a:lvl6pPr lvl="5" rtl="0">
              <a:spcBef>
                <a:spcPts val="0"/>
              </a:spcBef>
              <a:spcAft>
                <a:spcPts val="0"/>
              </a:spcAft>
              <a:buClr>
                <a:srgbClr val="333333"/>
              </a:buClr>
              <a:buSzPts val="2200"/>
              <a:buNone/>
              <a:defRPr sz="2200">
                <a:solidFill>
                  <a:srgbClr val="333333"/>
                </a:solidFill>
              </a:defRPr>
            </a:lvl6pPr>
            <a:lvl7pPr lvl="6" rtl="0">
              <a:spcBef>
                <a:spcPts val="0"/>
              </a:spcBef>
              <a:spcAft>
                <a:spcPts val="0"/>
              </a:spcAft>
              <a:buClr>
                <a:srgbClr val="333333"/>
              </a:buClr>
              <a:buSzPts val="2200"/>
              <a:buNone/>
              <a:defRPr sz="2200">
                <a:solidFill>
                  <a:srgbClr val="333333"/>
                </a:solidFill>
              </a:defRPr>
            </a:lvl7pPr>
            <a:lvl8pPr lvl="7" rtl="0">
              <a:spcBef>
                <a:spcPts val="0"/>
              </a:spcBef>
              <a:spcAft>
                <a:spcPts val="0"/>
              </a:spcAft>
              <a:buClr>
                <a:srgbClr val="333333"/>
              </a:buClr>
              <a:buSzPts val="2200"/>
              <a:buNone/>
              <a:defRPr sz="2200">
                <a:solidFill>
                  <a:srgbClr val="333333"/>
                </a:solidFill>
              </a:defRPr>
            </a:lvl8pPr>
            <a:lvl9pPr lvl="8" rtl="0">
              <a:spcBef>
                <a:spcPts val="0"/>
              </a:spcBef>
              <a:spcAft>
                <a:spcPts val="0"/>
              </a:spcAft>
              <a:buClr>
                <a:srgbClr val="333333"/>
              </a:buClr>
              <a:buSzPts val="2200"/>
              <a:buNone/>
              <a:defRPr sz="2200">
                <a:solidFill>
                  <a:srgbClr val="333333"/>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Layout">
  <p:cSld name="CUSTOM">
    <p:spTree>
      <p:nvGrpSpPr>
        <p:cNvPr id="21" name="Shape 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1" type="tx">
  <p:cSld name="TITLE_AND_BODY">
    <p:spTree>
      <p:nvGrpSpPr>
        <p:cNvPr id="22" name="Shape 22"/>
        <p:cNvGrpSpPr/>
        <p:nvPr/>
      </p:nvGrpSpPr>
      <p:grpSpPr>
        <a:xfrm>
          <a:off x="0" y="0"/>
          <a:ext cx="0" cy="0"/>
          <a:chOff x="0" y="0"/>
          <a:chExt cx="0" cy="0"/>
        </a:xfrm>
      </p:grpSpPr>
      <p:sp>
        <p:nvSpPr>
          <p:cNvPr id="23" name="Google Shape;23;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Work Sans Light"/>
                <a:ea typeface="Work Sans Light"/>
                <a:cs typeface="Work Sans Light"/>
                <a:sym typeface="Work Sans Light"/>
              </a:defRPr>
            </a:lvl1pPr>
            <a:lvl2pPr lvl="1">
              <a:buNone/>
              <a:defRPr>
                <a:latin typeface="Work Sans Light"/>
                <a:ea typeface="Work Sans Light"/>
                <a:cs typeface="Work Sans Light"/>
                <a:sym typeface="Work Sans Light"/>
              </a:defRPr>
            </a:lvl2pPr>
            <a:lvl3pPr lvl="2">
              <a:buNone/>
              <a:defRPr>
                <a:latin typeface="Work Sans Light"/>
                <a:ea typeface="Work Sans Light"/>
                <a:cs typeface="Work Sans Light"/>
                <a:sym typeface="Work Sans Light"/>
              </a:defRPr>
            </a:lvl3pPr>
            <a:lvl4pPr lvl="3">
              <a:buNone/>
              <a:defRPr>
                <a:latin typeface="Work Sans Light"/>
                <a:ea typeface="Work Sans Light"/>
                <a:cs typeface="Work Sans Light"/>
                <a:sym typeface="Work Sans Light"/>
              </a:defRPr>
            </a:lvl4pPr>
            <a:lvl5pPr lvl="4">
              <a:buNone/>
              <a:defRPr>
                <a:latin typeface="Work Sans Light"/>
                <a:ea typeface="Work Sans Light"/>
                <a:cs typeface="Work Sans Light"/>
                <a:sym typeface="Work Sans Light"/>
              </a:defRPr>
            </a:lvl5pPr>
            <a:lvl6pPr lvl="5">
              <a:buNone/>
              <a:defRPr>
                <a:latin typeface="Work Sans Light"/>
                <a:ea typeface="Work Sans Light"/>
                <a:cs typeface="Work Sans Light"/>
                <a:sym typeface="Work Sans Light"/>
              </a:defRPr>
            </a:lvl6pPr>
            <a:lvl7pPr lvl="6">
              <a:buNone/>
              <a:defRPr>
                <a:latin typeface="Work Sans Light"/>
                <a:ea typeface="Work Sans Light"/>
                <a:cs typeface="Work Sans Light"/>
                <a:sym typeface="Work Sans Light"/>
              </a:defRPr>
            </a:lvl7pPr>
            <a:lvl8pPr lvl="7">
              <a:buNone/>
              <a:defRPr>
                <a:latin typeface="Work Sans Light"/>
                <a:ea typeface="Work Sans Light"/>
                <a:cs typeface="Work Sans Light"/>
                <a:sym typeface="Work Sans Light"/>
              </a:defRPr>
            </a:lvl8pPr>
            <a:lvl9pPr lvl="8">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pic>
        <p:nvPicPr>
          <p:cNvPr id="24" name="Google Shape;24;p5"/>
          <p:cNvPicPr preferRelativeResize="0"/>
          <p:nvPr/>
        </p:nvPicPr>
        <p:blipFill rotWithShape="1">
          <a:blip r:embed="rId2">
            <a:alphaModFix/>
          </a:blip>
          <a:srcRect b="29115" l="0" r="0" t="70059"/>
          <a:stretch/>
        </p:blipFill>
        <p:spPr>
          <a:xfrm flipH="1">
            <a:off x="0" y="4506249"/>
            <a:ext cx="9144000" cy="83449"/>
          </a:xfrm>
          <a:prstGeom prst="rect">
            <a:avLst/>
          </a:prstGeom>
          <a:noFill/>
          <a:ln>
            <a:noFill/>
          </a:ln>
        </p:spPr>
      </p:pic>
      <p:sp>
        <p:nvSpPr>
          <p:cNvPr id="25" name="Google Shape;25;p5"/>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lvl1pPr lv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a:spcBef>
                <a:spcPts val="0"/>
              </a:spcBef>
              <a:spcAft>
                <a:spcPts val="0"/>
              </a:spcAft>
              <a:buSzPts val="2800"/>
              <a:buFont typeface="Work Sans Medium"/>
              <a:buNone/>
              <a:defRPr>
                <a:latin typeface="Work Sans Medium"/>
                <a:ea typeface="Work Sans Medium"/>
                <a:cs typeface="Work Sans Medium"/>
                <a:sym typeface="Work Sans Medium"/>
              </a:defRPr>
            </a:lvl2pPr>
            <a:lvl3pPr lvl="2">
              <a:spcBef>
                <a:spcPts val="0"/>
              </a:spcBef>
              <a:spcAft>
                <a:spcPts val="0"/>
              </a:spcAft>
              <a:buSzPts val="2800"/>
              <a:buFont typeface="Work Sans Medium"/>
              <a:buNone/>
              <a:defRPr>
                <a:latin typeface="Work Sans Medium"/>
                <a:ea typeface="Work Sans Medium"/>
                <a:cs typeface="Work Sans Medium"/>
                <a:sym typeface="Work Sans Medium"/>
              </a:defRPr>
            </a:lvl3pPr>
            <a:lvl4pPr lvl="3">
              <a:spcBef>
                <a:spcPts val="0"/>
              </a:spcBef>
              <a:spcAft>
                <a:spcPts val="0"/>
              </a:spcAft>
              <a:buSzPts val="2800"/>
              <a:buFont typeface="Work Sans Medium"/>
              <a:buNone/>
              <a:defRPr>
                <a:latin typeface="Work Sans Medium"/>
                <a:ea typeface="Work Sans Medium"/>
                <a:cs typeface="Work Sans Medium"/>
                <a:sym typeface="Work Sans Medium"/>
              </a:defRPr>
            </a:lvl4pPr>
            <a:lvl5pPr lvl="4">
              <a:spcBef>
                <a:spcPts val="0"/>
              </a:spcBef>
              <a:spcAft>
                <a:spcPts val="0"/>
              </a:spcAft>
              <a:buSzPts val="2800"/>
              <a:buFont typeface="Work Sans Medium"/>
              <a:buNone/>
              <a:defRPr>
                <a:latin typeface="Work Sans Medium"/>
                <a:ea typeface="Work Sans Medium"/>
                <a:cs typeface="Work Sans Medium"/>
                <a:sym typeface="Work Sans Medium"/>
              </a:defRPr>
            </a:lvl5pPr>
            <a:lvl6pPr lvl="5">
              <a:spcBef>
                <a:spcPts val="0"/>
              </a:spcBef>
              <a:spcAft>
                <a:spcPts val="0"/>
              </a:spcAft>
              <a:buSzPts val="2800"/>
              <a:buFont typeface="Work Sans Medium"/>
              <a:buNone/>
              <a:defRPr>
                <a:latin typeface="Work Sans Medium"/>
                <a:ea typeface="Work Sans Medium"/>
                <a:cs typeface="Work Sans Medium"/>
                <a:sym typeface="Work Sans Medium"/>
              </a:defRPr>
            </a:lvl6pPr>
            <a:lvl7pPr lvl="6">
              <a:spcBef>
                <a:spcPts val="0"/>
              </a:spcBef>
              <a:spcAft>
                <a:spcPts val="0"/>
              </a:spcAft>
              <a:buSzPts val="2800"/>
              <a:buFont typeface="Work Sans Medium"/>
              <a:buNone/>
              <a:defRPr>
                <a:latin typeface="Work Sans Medium"/>
                <a:ea typeface="Work Sans Medium"/>
                <a:cs typeface="Work Sans Medium"/>
                <a:sym typeface="Work Sans Medium"/>
              </a:defRPr>
            </a:lvl7pPr>
            <a:lvl8pPr lvl="7">
              <a:spcBef>
                <a:spcPts val="0"/>
              </a:spcBef>
              <a:spcAft>
                <a:spcPts val="0"/>
              </a:spcAft>
              <a:buSzPts val="2800"/>
              <a:buFont typeface="Work Sans Medium"/>
              <a:buNone/>
              <a:defRPr>
                <a:latin typeface="Work Sans Medium"/>
                <a:ea typeface="Work Sans Medium"/>
                <a:cs typeface="Work Sans Medium"/>
                <a:sym typeface="Work Sans Medium"/>
              </a:defRPr>
            </a:lvl8pPr>
            <a:lvl9pPr lvl="8">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26" name="Google Shape;26;p5"/>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Slide">
  <p:cSld name="TITLE_AND_BODY_1">
    <p:spTree>
      <p:nvGrpSpPr>
        <p:cNvPr id="27" name="Shape 27"/>
        <p:cNvGrpSpPr/>
        <p:nvPr/>
      </p:nvGrpSpPr>
      <p:grpSpPr>
        <a:xfrm>
          <a:off x="0" y="0"/>
          <a:ext cx="0" cy="0"/>
          <a:chOff x="0" y="0"/>
          <a:chExt cx="0" cy="0"/>
        </a:xfrm>
      </p:grpSpPr>
      <p:sp>
        <p:nvSpPr>
          <p:cNvPr id="28" name="Google Shape;28;p6"/>
          <p:cNvSpPr/>
          <p:nvPr/>
        </p:nvSpPr>
        <p:spPr>
          <a:xfrm>
            <a:off x="4899250" y="1063175"/>
            <a:ext cx="3728400" cy="3469800"/>
          </a:xfrm>
          <a:prstGeom prst="roundRect">
            <a:avLst>
              <a:gd fmla="val 16667" name="adj"/>
            </a:avLst>
          </a:prstGeom>
          <a:noFill/>
          <a:ln cap="flat" cmpd="sng" w="9525">
            <a:solidFill>
              <a:srgbClr val="2850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atin typeface="Work Sans Light"/>
                <a:ea typeface="Work Sans Light"/>
                <a:cs typeface="Work Sans Light"/>
                <a:sym typeface="Work Sans Light"/>
              </a:defRPr>
            </a:lvl1pPr>
            <a:lvl2pPr lvl="1" rtl="0">
              <a:buNone/>
              <a:defRPr>
                <a:latin typeface="Work Sans Light"/>
                <a:ea typeface="Work Sans Light"/>
                <a:cs typeface="Work Sans Light"/>
                <a:sym typeface="Work Sans Light"/>
              </a:defRPr>
            </a:lvl2pPr>
            <a:lvl3pPr lvl="2" rtl="0">
              <a:buNone/>
              <a:defRPr>
                <a:latin typeface="Work Sans Light"/>
                <a:ea typeface="Work Sans Light"/>
                <a:cs typeface="Work Sans Light"/>
                <a:sym typeface="Work Sans Light"/>
              </a:defRPr>
            </a:lvl3pPr>
            <a:lvl4pPr lvl="3" rtl="0">
              <a:buNone/>
              <a:defRPr>
                <a:latin typeface="Work Sans Light"/>
                <a:ea typeface="Work Sans Light"/>
                <a:cs typeface="Work Sans Light"/>
                <a:sym typeface="Work Sans Light"/>
              </a:defRPr>
            </a:lvl4pPr>
            <a:lvl5pPr lvl="4" rtl="0">
              <a:buNone/>
              <a:defRPr>
                <a:latin typeface="Work Sans Light"/>
                <a:ea typeface="Work Sans Light"/>
                <a:cs typeface="Work Sans Light"/>
                <a:sym typeface="Work Sans Light"/>
              </a:defRPr>
            </a:lvl5pPr>
            <a:lvl6pPr lvl="5" rtl="0">
              <a:buNone/>
              <a:defRPr>
                <a:latin typeface="Work Sans Light"/>
                <a:ea typeface="Work Sans Light"/>
                <a:cs typeface="Work Sans Light"/>
                <a:sym typeface="Work Sans Light"/>
              </a:defRPr>
            </a:lvl6pPr>
            <a:lvl7pPr lvl="6" rtl="0">
              <a:buNone/>
              <a:defRPr>
                <a:latin typeface="Work Sans Light"/>
                <a:ea typeface="Work Sans Light"/>
                <a:cs typeface="Work Sans Light"/>
                <a:sym typeface="Work Sans Light"/>
              </a:defRPr>
            </a:lvl7pPr>
            <a:lvl8pPr lvl="7" rtl="0">
              <a:buNone/>
              <a:defRPr>
                <a:latin typeface="Work Sans Light"/>
                <a:ea typeface="Work Sans Light"/>
                <a:cs typeface="Work Sans Light"/>
                <a:sym typeface="Work Sans Light"/>
              </a:defRPr>
            </a:lvl8pPr>
            <a:lvl9pPr lvl="8" rtl="0">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6"/>
          <p:cNvSpPr txBox="1"/>
          <p:nvPr>
            <p:ph type="title"/>
          </p:nvPr>
        </p:nvSpPr>
        <p:spPr>
          <a:xfrm>
            <a:off x="553150" y="783000"/>
            <a:ext cx="4188000" cy="1041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31" name="Google Shape;31;p6"/>
          <p:cNvSpPr txBox="1"/>
          <p:nvPr>
            <p:ph idx="1" type="body"/>
          </p:nvPr>
        </p:nvSpPr>
        <p:spPr>
          <a:xfrm>
            <a:off x="560325" y="1623500"/>
            <a:ext cx="4173600" cy="22557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1pPr>
            <a:lvl2pPr indent="-311150" lvl="1" marL="9144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2pPr>
            <a:lvl3pPr indent="-311150" lvl="2" marL="13716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3pPr>
            <a:lvl4pPr indent="-311150" lvl="3" marL="18288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4pPr>
            <a:lvl5pPr indent="-311150" lvl="4" marL="22860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5pPr>
            <a:lvl6pPr indent="-311150" lvl="5" marL="27432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6pPr>
            <a:lvl7pPr indent="-311150" lvl="6" marL="32004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7pPr>
            <a:lvl8pPr indent="-311150" lvl="7" marL="36576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8pPr>
            <a:lvl9pPr indent="-311150" lvl="8" marL="41148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9pPr>
          </a:lstStyle>
          <a:p/>
        </p:txBody>
      </p:sp>
      <p:sp>
        <p:nvSpPr>
          <p:cNvPr id="32" name="Google Shape;32;p6"/>
          <p:cNvSpPr/>
          <p:nvPr>
            <p:ph idx="2" type="pic"/>
          </p:nvPr>
        </p:nvSpPr>
        <p:spPr>
          <a:xfrm>
            <a:off x="5086150" y="1232525"/>
            <a:ext cx="3354600" cy="3131100"/>
          </a:xfrm>
          <a:prstGeom prst="roundRect">
            <a:avLst>
              <a:gd fmla="val 16667" name="adj"/>
            </a:avLst>
          </a:prstGeom>
          <a:noFill/>
          <a:ln>
            <a:noFill/>
          </a:ln>
          <a:effectLst>
            <a:outerShdw blurRad="385763" rotWithShape="0" algn="bl" dir="2400000" dist="38100">
              <a:srgbClr val="000000">
                <a:alpha val="23000"/>
              </a:srgbClr>
            </a:outerShdw>
          </a:effectLst>
        </p:spPr>
      </p:sp>
      <p:pic>
        <p:nvPicPr>
          <p:cNvPr id="33" name="Google Shape;33;p6"/>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2">
  <p:cSld name="BIG_NUMBER">
    <p:bg>
      <p:bgPr>
        <a:blipFill>
          <a:blip r:embed="rId2">
            <a:alphaModFix/>
          </a:blip>
          <a:stretch>
            <a:fillRect/>
          </a:stretch>
        </a:blipFill>
      </p:bgPr>
    </p:bg>
    <p:spTree>
      <p:nvGrpSpPr>
        <p:cNvPr id="34" name="Shape 34"/>
        <p:cNvGrpSpPr/>
        <p:nvPr/>
      </p:nvGrpSpPr>
      <p:grpSpPr>
        <a:xfrm>
          <a:off x="0" y="0"/>
          <a:ext cx="0" cy="0"/>
          <a:chOff x="0" y="0"/>
          <a:chExt cx="0" cy="0"/>
        </a:xfrm>
      </p:grpSpPr>
      <p:pic>
        <p:nvPicPr>
          <p:cNvPr id="35" name="Google Shape;35;p7"/>
          <p:cNvPicPr preferRelativeResize="0"/>
          <p:nvPr/>
        </p:nvPicPr>
        <p:blipFill rotWithShape="1">
          <a:blip r:embed="rId3">
            <a:alphaModFix/>
          </a:blip>
          <a:srcRect b="0" l="0" r="0" t="0"/>
          <a:stretch/>
        </p:blipFill>
        <p:spPr>
          <a:xfrm>
            <a:off x="0" y="0"/>
            <a:ext cx="5143500" cy="5143500"/>
          </a:xfrm>
          <a:prstGeom prst="rect">
            <a:avLst/>
          </a:prstGeom>
          <a:noFill/>
          <a:ln>
            <a:noFill/>
          </a:ln>
        </p:spPr>
      </p:pic>
      <p:sp>
        <p:nvSpPr>
          <p:cNvPr id="36" name="Google Shape;36;p7"/>
          <p:cNvSpPr/>
          <p:nvPr/>
        </p:nvSpPr>
        <p:spPr>
          <a:xfrm>
            <a:off x="1185600" y="849900"/>
            <a:ext cx="6772800" cy="3443700"/>
          </a:xfrm>
          <a:prstGeom prst="roundRect">
            <a:avLst>
              <a:gd fmla="val 8471" name="adj"/>
            </a:avLst>
          </a:prstGeom>
          <a:solidFill>
            <a:schemeClr val="lt1"/>
          </a:solidFill>
          <a:ln cap="flat" cmpd="sng" w="19050">
            <a:solidFill>
              <a:srgbClr val="B7DD79"/>
            </a:solidFill>
            <a:prstDash val="solid"/>
            <a:round/>
            <a:headEnd len="sm" w="sm" type="none"/>
            <a:tailEnd len="sm" w="sm" type="none"/>
          </a:ln>
          <a:effectLst>
            <a:outerShdw blurRad="771525" rotWithShape="0" algn="bl" dir="2940000" dist="11430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latin typeface="Work Sans Light"/>
                <a:ea typeface="Work Sans Light"/>
                <a:cs typeface="Work Sans Light"/>
                <a:sym typeface="Work Sans Light"/>
              </a:defRPr>
            </a:lvl1pPr>
            <a:lvl2pPr lvl="1">
              <a:buNone/>
              <a:defRPr>
                <a:solidFill>
                  <a:schemeClr val="lt1"/>
                </a:solidFill>
                <a:latin typeface="Work Sans Light"/>
                <a:ea typeface="Work Sans Light"/>
                <a:cs typeface="Work Sans Light"/>
                <a:sym typeface="Work Sans Light"/>
              </a:defRPr>
            </a:lvl2pPr>
            <a:lvl3pPr lvl="2">
              <a:buNone/>
              <a:defRPr>
                <a:solidFill>
                  <a:schemeClr val="lt1"/>
                </a:solidFill>
                <a:latin typeface="Work Sans Light"/>
                <a:ea typeface="Work Sans Light"/>
                <a:cs typeface="Work Sans Light"/>
                <a:sym typeface="Work Sans Light"/>
              </a:defRPr>
            </a:lvl3pPr>
            <a:lvl4pPr lvl="3">
              <a:buNone/>
              <a:defRPr>
                <a:solidFill>
                  <a:schemeClr val="lt1"/>
                </a:solidFill>
                <a:latin typeface="Work Sans Light"/>
                <a:ea typeface="Work Sans Light"/>
                <a:cs typeface="Work Sans Light"/>
                <a:sym typeface="Work Sans Light"/>
              </a:defRPr>
            </a:lvl4pPr>
            <a:lvl5pPr lvl="4">
              <a:buNone/>
              <a:defRPr>
                <a:solidFill>
                  <a:schemeClr val="lt1"/>
                </a:solidFill>
                <a:latin typeface="Work Sans Light"/>
                <a:ea typeface="Work Sans Light"/>
                <a:cs typeface="Work Sans Light"/>
                <a:sym typeface="Work Sans Light"/>
              </a:defRPr>
            </a:lvl5pPr>
            <a:lvl6pPr lvl="5">
              <a:buNone/>
              <a:defRPr>
                <a:solidFill>
                  <a:schemeClr val="lt1"/>
                </a:solidFill>
                <a:latin typeface="Work Sans Light"/>
                <a:ea typeface="Work Sans Light"/>
                <a:cs typeface="Work Sans Light"/>
                <a:sym typeface="Work Sans Light"/>
              </a:defRPr>
            </a:lvl6pPr>
            <a:lvl7pPr lvl="6">
              <a:buNone/>
              <a:defRPr>
                <a:solidFill>
                  <a:schemeClr val="lt1"/>
                </a:solidFill>
                <a:latin typeface="Work Sans Light"/>
                <a:ea typeface="Work Sans Light"/>
                <a:cs typeface="Work Sans Light"/>
                <a:sym typeface="Work Sans Light"/>
              </a:defRPr>
            </a:lvl7pPr>
            <a:lvl8pPr lvl="7">
              <a:buNone/>
              <a:defRPr>
                <a:solidFill>
                  <a:schemeClr val="lt1"/>
                </a:solidFill>
                <a:latin typeface="Work Sans Light"/>
                <a:ea typeface="Work Sans Light"/>
                <a:cs typeface="Work Sans Light"/>
                <a:sym typeface="Work Sans Light"/>
              </a:defRPr>
            </a:lvl8pPr>
            <a:lvl9pPr lvl="8">
              <a:buNone/>
              <a:defRPr>
                <a:solidFill>
                  <a:schemeClr val="lt1"/>
                </a:solidFill>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7"/>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Black"/>
              <a:buNone/>
              <a:defRPr sz="3700">
                <a:solidFill>
                  <a:srgbClr val="333333"/>
                </a:solidFill>
                <a:latin typeface="Work Sans Black"/>
                <a:ea typeface="Work Sans Black"/>
                <a:cs typeface="Work Sans Black"/>
                <a:sym typeface="Work Sans Black"/>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2" type="blank">
  <p:cSld name="BLANK">
    <p:spTree>
      <p:nvGrpSpPr>
        <p:cNvPr id="39" name="Shape 39"/>
        <p:cNvGrpSpPr/>
        <p:nvPr/>
      </p:nvGrpSpPr>
      <p:grpSpPr>
        <a:xfrm>
          <a:off x="0" y="0"/>
          <a:ext cx="0" cy="0"/>
          <a:chOff x="0" y="0"/>
          <a:chExt cx="0" cy="0"/>
        </a:xfrm>
      </p:grpSpPr>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1" name="Google Shape;41;p8"/>
          <p:cNvPicPr preferRelativeResize="0"/>
          <p:nvPr/>
        </p:nvPicPr>
        <p:blipFill rotWithShape="1">
          <a:blip r:embed="rId2">
            <a:alphaModFix/>
          </a:blip>
          <a:srcRect b="23634" l="0" r="0" t="40637"/>
          <a:stretch/>
        </p:blipFill>
        <p:spPr>
          <a:xfrm flipH="1">
            <a:off x="0" y="1824750"/>
            <a:ext cx="9144000" cy="3318751"/>
          </a:xfrm>
          <a:prstGeom prst="rect">
            <a:avLst/>
          </a:prstGeom>
          <a:noFill/>
          <a:ln>
            <a:noFill/>
          </a:ln>
        </p:spPr>
      </p:pic>
      <p:sp>
        <p:nvSpPr>
          <p:cNvPr id="42" name="Google Shape;42;p8"/>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43" name="Google Shape;43;p8"/>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3">
  <p:cSld name="BLANK_1">
    <p:spTree>
      <p:nvGrpSpPr>
        <p:cNvPr id="44" name="Shape 44"/>
        <p:cNvGrpSpPr/>
        <p:nvPr/>
      </p:nvGrpSpPr>
      <p:grpSpPr>
        <a:xfrm>
          <a:off x="0" y="0"/>
          <a:ext cx="0" cy="0"/>
          <a:chOff x="0" y="0"/>
          <a:chExt cx="0" cy="0"/>
        </a:xfrm>
      </p:grpSpPr>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6" name="Google Shape;46;p9"/>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47" name="Google Shape;47;p9"/>
          <p:cNvSpPr/>
          <p:nvPr/>
        </p:nvSpPr>
        <p:spPr>
          <a:xfrm>
            <a:off x="-21550" y="1817475"/>
            <a:ext cx="9165600" cy="33621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 name="Google Shape;48;p9"/>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Content Alt Blue">
  <p:cSld name="BLANK_1_2">
    <p:spTree>
      <p:nvGrpSpPr>
        <p:cNvPr id="49" name="Shape 49"/>
        <p:cNvGrpSpPr/>
        <p:nvPr/>
      </p:nvGrpSpPr>
      <p:grpSpPr>
        <a:xfrm>
          <a:off x="0" y="0"/>
          <a:ext cx="0" cy="0"/>
          <a:chOff x="0" y="0"/>
          <a:chExt cx="0" cy="0"/>
        </a:xfrm>
      </p:grpSpPr>
      <p:pic>
        <p:nvPicPr>
          <p:cNvPr id="50" name="Google Shape;50;p10"/>
          <p:cNvPicPr preferRelativeResize="0"/>
          <p:nvPr/>
        </p:nvPicPr>
        <p:blipFill>
          <a:blip r:embed="rId2">
            <a:alphaModFix/>
          </a:blip>
          <a:stretch>
            <a:fillRect/>
          </a:stretch>
        </p:blipFill>
        <p:spPr>
          <a:xfrm>
            <a:off x="144783" y="146449"/>
            <a:ext cx="2668569" cy="603475"/>
          </a:xfrm>
          <a:prstGeom prst="rect">
            <a:avLst/>
          </a:prstGeom>
          <a:noFill/>
          <a:ln>
            <a:noFill/>
          </a:ln>
        </p:spPr>
      </p:pic>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p10"/>
          <p:cNvSpPr txBox="1"/>
          <p:nvPr>
            <p:ph type="title"/>
          </p:nvPr>
        </p:nvSpPr>
        <p:spPr>
          <a:xfrm>
            <a:off x="553150" y="854850"/>
            <a:ext cx="38289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3" name="Google Shape;53;p10"/>
          <p:cNvSpPr/>
          <p:nvPr/>
        </p:nvSpPr>
        <p:spPr>
          <a:xfrm>
            <a:off x="4564400" y="0"/>
            <a:ext cx="4579500" cy="5143500"/>
          </a:xfrm>
          <a:prstGeom prst="rect">
            <a:avLst/>
          </a:prstGeom>
          <a:solidFill>
            <a:srgbClr val="2850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txBox="1"/>
          <p:nvPr>
            <p:ph idx="1" type="body"/>
          </p:nvPr>
        </p:nvSpPr>
        <p:spPr>
          <a:xfrm>
            <a:off x="4970600" y="854850"/>
            <a:ext cx="3771000" cy="38463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1pPr>
            <a:lvl2pPr indent="-311150" lvl="1" marL="914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2pPr>
            <a:lvl3pPr indent="-311150" lvl="2" marL="1371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3pPr>
            <a:lvl4pPr indent="-311150" lvl="3" marL="1828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4pPr>
            <a:lvl5pPr indent="-311150" lvl="4" marL="22860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5pPr>
            <a:lvl6pPr indent="-311150" lvl="5" marL="2743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6pPr>
            <a:lvl7pPr indent="-311150" lvl="6" marL="3200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7pPr>
            <a:lvl8pPr indent="-311150" lvl="7" marL="3657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8pPr>
            <a:lvl9pPr indent="-311150" lvl="8" marL="4114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tockify.com/xypncalendar1/detail/1076/1705424400000?startms=1704870000000" TargetMode="External"/><Relationship Id="rId4" Type="http://schemas.openxmlformats.org/officeDocument/2006/relationships/image" Target="../media/image9.pn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2"/>
          <p:cNvSpPr txBox="1"/>
          <p:nvPr>
            <p:ph type="title"/>
          </p:nvPr>
        </p:nvSpPr>
        <p:spPr>
          <a:xfrm>
            <a:off x="553150" y="314100"/>
            <a:ext cx="8069100" cy="1510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a:t>Monthly Office Hours</a:t>
            </a:r>
            <a:endParaRPr>
              <a:latin typeface="Work Sans Medium"/>
              <a:ea typeface="Work Sans Medium"/>
              <a:cs typeface="Work Sans Medium"/>
              <a:sym typeface="Work Sans Medium"/>
            </a:endParaRPr>
          </a:p>
        </p:txBody>
      </p:sp>
      <p:pic>
        <p:nvPicPr>
          <p:cNvPr id="65" name="Google Shape;65;p12"/>
          <p:cNvPicPr preferRelativeResize="0"/>
          <p:nvPr/>
        </p:nvPicPr>
        <p:blipFill>
          <a:blip r:embed="rId3">
            <a:alphaModFix/>
          </a:blip>
          <a:stretch>
            <a:fillRect/>
          </a:stretch>
        </p:blipFill>
        <p:spPr>
          <a:xfrm rot="5400000">
            <a:off x="541949" y="3208925"/>
            <a:ext cx="1537651" cy="864950"/>
          </a:xfrm>
          <a:prstGeom prst="rect">
            <a:avLst/>
          </a:prstGeom>
          <a:noFill/>
          <a:ln>
            <a:noFill/>
          </a:ln>
        </p:spPr>
      </p:pic>
      <p:pic>
        <p:nvPicPr>
          <p:cNvPr id="66" name="Google Shape;66;p12"/>
          <p:cNvPicPr preferRelativeResize="0"/>
          <p:nvPr/>
        </p:nvPicPr>
        <p:blipFill>
          <a:blip r:embed="rId4">
            <a:alphaModFix/>
          </a:blip>
          <a:stretch>
            <a:fillRect/>
          </a:stretch>
        </p:blipFill>
        <p:spPr>
          <a:xfrm flipH="1">
            <a:off x="1036151" y="1937875"/>
            <a:ext cx="2995925" cy="32056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0" name="Shape 70"/>
        <p:cNvGrpSpPr/>
        <p:nvPr/>
      </p:nvGrpSpPr>
      <p:grpSpPr>
        <a:xfrm>
          <a:off x="0" y="0"/>
          <a:ext cx="0" cy="0"/>
          <a:chOff x="0" y="0"/>
          <a:chExt cx="0" cy="0"/>
        </a:xfrm>
      </p:grpSpPr>
      <p:sp>
        <p:nvSpPr>
          <p:cNvPr id="71" name="Google Shape;71;p13"/>
          <p:cNvSpPr/>
          <p:nvPr/>
        </p:nvSpPr>
        <p:spPr>
          <a:xfrm>
            <a:off x="268875" y="2012300"/>
            <a:ext cx="3868200" cy="2957700"/>
          </a:xfrm>
          <a:prstGeom prst="roundRect">
            <a:avLst>
              <a:gd fmla="val 16667" name="adj"/>
            </a:avLst>
          </a:prstGeom>
          <a:solidFill>
            <a:srgbClr val="FFFFFF"/>
          </a:solidFill>
          <a:ln cap="flat" cmpd="sng" w="9525">
            <a:solidFill>
              <a:srgbClr val="B7DD79"/>
            </a:solidFill>
            <a:prstDash val="solid"/>
            <a:round/>
            <a:headEnd len="sm" w="sm" type="none"/>
            <a:tailEnd len="sm" w="sm" type="none"/>
          </a:ln>
          <a:effectLst>
            <a:outerShdw blurRad="414338" rotWithShape="0" algn="bl" dir="3000000" dist="6667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3"/>
          <p:cNvSpPr txBox="1"/>
          <p:nvPr/>
        </p:nvSpPr>
        <p:spPr>
          <a:xfrm>
            <a:off x="741527" y="2129625"/>
            <a:ext cx="2922900" cy="449700"/>
          </a:xfrm>
          <a:prstGeom prst="rect">
            <a:avLst/>
          </a:prstGeom>
          <a:noFill/>
          <a:ln>
            <a:noFill/>
          </a:ln>
        </p:spPr>
        <p:txBody>
          <a:bodyPr anchorCtr="0" anchor="t" bIns="91425" lIns="91425" spcFirstLastPara="1" rIns="91425" wrap="square" tIns="91425">
            <a:spAutoFit/>
          </a:bodyPr>
          <a:lstStyle/>
          <a:p>
            <a:pPr indent="0" lvl="0" marL="0" rtl="0" algn="ctr">
              <a:lnSpc>
                <a:spcPct val="82000"/>
              </a:lnSpc>
              <a:spcBef>
                <a:spcPts val="0"/>
              </a:spcBef>
              <a:spcAft>
                <a:spcPts val="0"/>
              </a:spcAft>
              <a:buNone/>
            </a:pPr>
            <a:r>
              <a:rPr lang="en" sz="2100">
                <a:solidFill>
                  <a:srgbClr val="333333"/>
                </a:solidFill>
                <a:latin typeface="Work Sans Light"/>
                <a:ea typeface="Work Sans Light"/>
                <a:cs typeface="Work Sans Light"/>
                <a:sym typeface="Work Sans Light"/>
              </a:rPr>
              <a:t>Positive Signals</a:t>
            </a:r>
            <a:endParaRPr sz="2100">
              <a:solidFill>
                <a:srgbClr val="333333"/>
              </a:solidFill>
              <a:latin typeface="Work Sans Light"/>
              <a:ea typeface="Work Sans Light"/>
              <a:cs typeface="Work Sans Light"/>
              <a:sym typeface="Work Sans Light"/>
            </a:endParaRPr>
          </a:p>
        </p:txBody>
      </p:sp>
      <p:sp>
        <p:nvSpPr>
          <p:cNvPr id="73" name="Google Shape;73;p13"/>
          <p:cNvSpPr txBox="1"/>
          <p:nvPr/>
        </p:nvSpPr>
        <p:spPr>
          <a:xfrm>
            <a:off x="268875" y="2697325"/>
            <a:ext cx="3868200" cy="5850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Come to our quarterly market webinar next Tuesday for the full scoop.</a:t>
            </a:r>
            <a:endParaRPr sz="1300">
              <a:solidFill>
                <a:srgbClr val="333333"/>
              </a:solidFill>
              <a:highlight>
                <a:schemeClr val="lt1"/>
              </a:highlight>
              <a:latin typeface="Open Sans"/>
              <a:ea typeface="Open Sans"/>
              <a:cs typeface="Open Sans"/>
              <a:sym typeface="Open Sans"/>
            </a:endParaRPr>
          </a:p>
        </p:txBody>
      </p:sp>
      <p:sp>
        <p:nvSpPr>
          <p:cNvPr id="74" name="Google Shape;74;p13"/>
          <p:cNvSpPr/>
          <p:nvPr/>
        </p:nvSpPr>
        <p:spPr>
          <a:xfrm>
            <a:off x="4813900" y="2012400"/>
            <a:ext cx="4068000" cy="2957700"/>
          </a:xfrm>
          <a:prstGeom prst="roundRect">
            <a:avLst>
              <a:gd fmla="val 16667" name="adj"/>
            </a:avLst>
          </a:prstGeom>
          <a:solidFill>
            <a:srgbClr val="FFFFFF"/>
          </a:solidFill>
          <a:ln cap="flat" cmpd="sng" w="9525">
            <a:solidFill>
              <a:srgbClr val="B7DD79"/>
            </a:solidFill>
            <a:prstDash val="solid"/>
            <a:round/>
            <a:headEnd len="sm" w="sm" type="none"/>
            <a:tailEnd len="sm" w="sm" type="none"/>
          </a:ln>
          <a:effectLst>
            <a:outerShdw blurRad="414338" rotWithShape="0" algn="bl" dir="3000000" dist="6667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3"/>
          <p:cNvSpPr txBox="1"/>
          <p:nvPr/>
        </p:nvSpPr>
        <p:spPr>
          <a:xfrm>
            <a:off x="5386452" y="2129625"/>
            <a:ext cx="2922900" cy="449700"/>
          </a:xfrm>
          <a:prstGeom prst="rect">
            <a:avLst/>
          </a:prstGeom>
          <a:noFill/>
          <a:ln>
            <a:noFill/>
          </a:ln>
        </p:spPr>
        <p:txBody>
          <a:bodyPr anchorCtr="0" anchor="t" bIns="91425" lIns="91425" spcFirstLastPara="1" rIns="91425" wrap="square" tIns="91425">
            <a:spAutoFit/>
          </a:bodyPr>
          <a:lstStyle/>
          <a:p>
            <a:pPr indent="0" lvl="0" marL="0" rtl="0" algn="ctr">
              <a:lnSpc>
                <a:spcPct val="82000"/>
              </a:lnSpc>
              <a:spcBef>
                <a:spcPts val="0"/>
              </a:spcBef>
              <a:spcAft>
                <a:spcPts val="0"/>
              </a:spcAft>
              <a:buNone/>
            </a:pPr>
            <a:r>
              <a:rPr lang="en" sz="2100">
                <a:solidFill>
                  <a:srgbClr val="333333"/>
                </a:solidFill>
                <a:latin typeface="Work Sans Light"/>
                <a:ea typeface="Work Sans Light"/>
                <a:cs typeface="Work Sans Light"/>
                <a:sym typeface="Work Sans Light"/>
              </a:rPr>
              <a:t>Reasons for Concern</a:t>
            </a:r>
            <a:endParaRPr sz="2100">
              <a:solidFill>
                <a:srgbClr val="333333"/>
              </a:solidFill>
              <a:latin typeface="Work Sans Light"/>
              <a:ea typeface="Work Sans Light"/>
              <a:cs typeface="Work Sans Light"/>
              <a:sym typeface="Work Sans Light"/>
            </a:endParaRPr>
          </a:p>
        </p:txBody>
      </p:sp>
      <p:sp>
        <p:nvSpPr>
          <p:cNvPr id="76" name="Google Shape;76;p13"/>
          <p:cNvSpPr txBox="1"/>
          <p:nvPr>
            <p:ph type="title"/>
          </p:nvPr>
        </p:nvSpPr>
        <p:spPr>
          <a:xfrm>
            <a:off x="301650" y="283600"/>
            <a:ext cx="6223500" cy="93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3130"/>
              <a:t>Market Update</a:t>
            </a:r>
            <a:endParaRPr sz="3130"/>
          </a:p>
          <a:p>
            <a:pPr indent="0" lvl="0" marL="0" rtl="0" algn="l">
              <a:spcBef>
                <a:spcPts val="0"/>
              </a:spcBef>
              <a:spcAft>
                <a:spcPts val="0"/>
              </a:spcAft>
              <a:buSzPts val="990"/>
              <a:buNone/>
            </a:pPr>
            <a:r>
              <a:rPr lang="en" sz="1550"/>
              <a:t>As of December 31, 2023</a:t>
            </a:r>
            <a:endParaRPr sz="155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4"/>
          <p:cNvSpPr txBox="1"/>
          <p:nvPr>
            <p:ph type="title"/>
          </p:nvPr>
        </p:nvSpPr>
        <p:spPr>
          <a:xfrm>
            <a:off x="1368500" y="982150"/>
            <a:ext cx="6479400" cy="984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t>Dividend Reinvestment Reminder</a:t>
            </a:r>
            <a:endParaRPr sz="2800"/>
          </a:p>
        </p:txBody>
      </p:sp>
      <p:sp>
        <p:nvSpPr>
          <p:cNvPr id="82" name="Google Shape;82;p14"/>
          <p:cNvSpPr txBox="1"/>
          <p:nvPr/>
        </p:nvSpPr>
        <p:spPr>
          <a:xfrm>
            <a:off x="1368500" y="2197775"/>
            <a:ext cx="5691600" cy="1557900"/>
          </a:xfrm>
          <a:prstGeom prst="rect">
            <a:avLst/>
          </a:prstGeom>
          <a:noFill/>
          <a:ln>
            <a:noFill/>
          </a:ln>
        </p:spPr>
        <p:txBody>
          <a:bodyPr anchorCtr="0" anchor="t" bIns="91425" lIns="91425" spcFirstLastPara="1" rIns="91425" wrap="square" tIns="91425">
            <a:normAutofit/>
          </a:bodyPr>
          <a:lstStyle/>
          <a:p>
            <a:pPr indent="-311150" lvl="0" marL="457200" rtl="0" algn="l">
              <a:lnSpc>
                <a:spcPct val="115000"/>
              </a:lnSpc>
              <a:spcBef>
                <a:spcPts val="0"/>
              </a:spcBef>
              <a:spcAft>
                <a:spcPts val="0"/>
              </a:spcAft>
              <a:buSzPts val="1300"/>
              <a:buFont typeface="Open Sans"/>
              <a:buChar char="➔"/>
            </a:pPr>
            <a:r>
              <a:rPr b="1" lang="en" sz="1300">
                <a:latin typeface="Open Sans"/>
                <a:ea typeface="Open Sans"/>
                <a:cs typeface="Open Sans"/>
                <a:sym typeface="Open Sans"/>
              </a:rPr>
              <a:t>Dividend Reinvestment is no longer included on our Model Assignment Form.</a:t>
            </a:r>
            <a:endParaRPr b="1" sz="1300">
              <a:latin typeface="Open Sans"/>
              <a:ea typeface="Open Sans"/>
              <a:cs typeface="Open Sans"/>
              <a:sym typeface="Open Sans"/>
            </a:endParaRPr>
          </a:p>
          <a:p>
            <a:pPr indent="-311150" lvl="0" marL="457200" rtl="0" algn="l">
              <a:lnSpc>
                <a:spcPct val="115000"/>
              </a:lnSpc>
              <a:spcBef>
                <a:spcPts val="0"/>
              </a:spcBef>
              <a:spcAft>
                <a:spcPts val="0"/>
              </a:spcAft>
              <a:buSzPts val="1300"/>
              <a:buFont typeface="Open Sans"/>
              <a:buChar char="➔"/>
            </a:pPr>
            <a:r>
              <a:rPr b="1" lang="en" sz="1300">
                <a:latin typeface="Open Sans"/>
                <a:ea typeface="Open Sans"/>
                <a:cs typeface="Open Sans"/>
                <a:sym typeface="Open Sans"/>
              </a:rPr>
              <a:t>Accounts with Dividend Reinvestment will gradually have that disabled in the month of January.</a:t>
            </a:r>
            <a:endParaRPr b="1" sz="1300">
              <a:latin typeface="Open Sans"/>
              <a:ea typeface="Open Sans"/>
              <a:cs typeface="Open Sans"/>
              <a:sym typeface="Open Sans"/>
            </a:endParaRPr>
          </a:p>
        </p:txBody>
      </p:sp>
      <p:pic>
        <p:nvPicPr>
          <p:cNvPr id="83" name="Google Shape;83;p14"/>
          <p:cNvPicPr preferRelativeResize="0"/>
          <p:nvPr/>
        </p:nvPicPr>
        <p:blipFill>
          <a:blip r:embed="rId3">
            <a:alphaModFix/>
          </a:blip>
          <a:stretch>
            <a:fillRect/>
          </a:stretch>
        </p:blipFill>
        <p:spPr>
          <a:xfrm>
            <a:off x="4750550" y="1651325"/>
            <a:ext cx="4393450" cy="4393450"/>
          </a:xfrm>
          <a:prstGeom prst="rect">
            <a:avLst/>
          </a:prstGeom>
          <a:noFill/>
          <a:ln>
            <a:noFill/>
          </a:ln>
        </p:spPr>
      </p:pic>
      <p:cxnSp>
        <p:nvCxnSpPr>
          <p:cNvPr id="84" name="Google Shape;84;p14"/>
          <p:cNvCxnSpPr/>
          <p:nvPr/>
        </p:nvCxnSpPr>
        <p:spPr>
          <a:xfrm flipH="1" rot="10800000">
            <a:off x="1508250" y="2028250"/>
            <a:ext cx="1449600" cy="8400"/>
          </a:xfrm>
          <a:prstGeom prst="straightConnector1">
            <a:avLst/>
          </a:prstGeom>
          <a:noFill/>
          <a:ln cap="flat" cmpd="sng" w="28575">
            <a:solidFill>
              <a:srgbClr val="B7DD79"/>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5"/>
          <p:cNvSpPr txBox="1"/>
          <p:nvPr>
            <p:ph type="title"/>
          </p:nvPr>
        </p:nvSpPr>
        <p:spPr>
          <a:xfrm>
            <a:off x="1368500" y="982150"/>
            <a:ext cx="6479400" cy="984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t>2024 XYPN Invest Calendar</a:t>
            </a:r>
            <a:endParaRPr sz="2800"/>
          </a:p>
        </p:txBody>
      </p:sp>
      <p:sp>
        <p:nvSpPr>
          <p:cNvPr id="90" name="Google Shape;90;p15"/>
          <p:cNvSpPr txBox="1"/>
          <p:nvPr/>
        </p:nvSpPr>
        <p:spPr>
          <a:xfrm>
            <a:off x="1368500" y="2197775"/>
            <a:ext cx="2735700" cy="1557900"/>
          </a:xfrm>
          <a:prstGeom prst="rect">
            <a:avLst/>
          </a:prstGeom>
          <a:noFill/>
          <a:ln>
            <a:noFill/>
          </a:ln>
        </p:spPr>
        <p:txBody>
          <a:bodyPr anchorCtr="0" anchor="t" bIns="91425" lIns="91425" spcFirstLastPara="1" rIns="91425" wrap="square" tIns="91425">
            <a:normAutofit/>
          </a:bodyPr>
          <a:lstStyle/>
          <a:p>
            <a:pPr indent="-304800" lvl="0" marL="457200" rtl="0" algn="l">
              <a:lnSpc>
                <a:spcPct val="115000"/>
              </a:lnSpc>
              <a:spcBef>
                <a:spcPts val="0"/>
              </a:spcBef>
              <a:spcAft>
                <a:spcPts val="0"/>
              </a:spcAft>
              <a:buSzPts val="1200"/>
              <a:buFont typeface="Open Sans"/>
              <a:buChar char="➔"/>
            </a:pPr>
            <a:r>
              <a:rPr lang="en" sz="1200">
                <a:latin typeface="Open Sans"/>
                <a:ea typeface="Open Sans"/>
                <a:cs typeface="Open Sans"/>
                <a:sym typeface="Open Sans"/>
              </a:rPr>
              <a:t> Jan 15 - MLK Day</a:t>
            </a:r>
            <a:endParaRPr sz="1200">
              <a:latin typeface="Open Sans"/>
              <a:ea typeface="Open Sans"/>
              <a:cs typeface="Open Sans"/>
              <a:sym typeface="Open Sans"/>
            </a:endParaRPr>
          </a:p>
          <a:p>
            <a:pPr indent="-304800" lvl="0" marL="457200" rtl="0" algn="l">
              <a:lnSpc>
                <a:spcPct val="115000"/>
              </a:lnSpc>
              <a:spcBef>
                <a:spcPts val="0"/>
              </a:spcBef>
              <a:spcAft>
                <a:spcPts val="0"/>
              </a:spcAft>
              <a:buSzPts val="1200"/>
              <a:buFont typeface="Open Sans"/>
              <a:buChar char="➔"/>
            </a:pPr>
            <a:r>
              <a:rPr lang="en" sz="1200">
                <a:latin typeface="Open Sans"/>
                <a:ea typeface="Open Sans"/>
                <a:cs typeface="Open Sans"/>
                <a:sym typeface="Open Sans"/>
              </a:rPr>
              <a:t> Jan 22-26 - Team Meetings*</a:t>
            </a:r>
            <a:endParaRPr sz="1200">
              <a:latin typeface="Open Sans"/>
              <a:ea typeface="Open Sans"/>
              <a:cs typeface="Open Sans"/>
              <a:sym typeface="Open Sans"/>
            </a:endParaRPr>
          </a:p>
          <a:p>
            <a:pPr indent="-304800" lvl="0" marL="457200" rtl="0" algn="l">
              <a:lnSpc>
                <a:spcPct val="115000"/>
              </a:lnSpc>
              <a:spcBef>
                <a:spcPts val="0"/>
              </a:spcBef>
              <a:spcAft>
                <a:spcPts val="0"/>
              </a:spcAft>
              <a:buSzPts val="1200"/>
              <a:buFont typeface="Open Sans"/>
              <a:buChar char="➔"/>
            </a:pPr>
            <a:r>
              <a:rPr lang="en" sz="1200">
                <a:latin typeface="Open Sans"/>
                <a:ea typeface="Open Sans"/>
                <a:cs typeface="Open Sans"/>
                <a:sym typeface="Open Sans"/>
              </a:rPr>
              <a:t> Feb 19 - President’s Day</a:t>
            </a:r>
            <a:endParaRPr sz="1200">
              <a:latin typeface="Open Sans"/>
              <a:ea typeface="Open Sans"/>
              <a:cs typeface="Open Sans"/>
              <a:sym typeface="Open Sans"/>
            </a:endParaRPr>
          </a:p>
          <a:p>
            <a:pPr indent="-304800" lvl="0" marL="457200" rtl="0" algn="l">
              <a:lnSpc>
                <a:spcPct val="115000"/>
              </a:lnSpc>
              <a:spcBef>
                <a:spcPts val="0"/>
              </a:spcBef>
              <a:spcAft>
                <a:spcPts val="0"/>
              </a:spcAft>
              <a:buSzPts val="1200"/>
              <a:buFont typeface="Open Sans"/>
              <a:buChar char="➔"/>
            </a:pPr>
            <a:r>
              <a:rPr lang="en" sz="1200">
                <a:latin typeface="Open Sans"/>
                <a:ea typeface="Open Sans"/>
                <a:cs typeface="Open Sans"/>
                <a:sym typeface="Open Sans"/>
              </a:rPr>
              <a:t> March 29 - Good Friday</a:t>
            </a:r>
            <a:endParaRPr sz="1200">
              <a:latin typeface="Open Sans"/>
              <a:ea typeface="Open Sans"/>
              <a:cs typeface="Open Sans"/>
              <a:sym typeface="Open Sans"/>
            </a:endParaRPr>
          </a:p>
          <a:p>
            <a:pPr indent="-304800" lvl="0" marL="457200" rtl="0" algn="l">
              <a:lnSpc>
                <a:spcPct val="115000"/>
              </a:lnSpc>
              <a:spcBef>
                <a:spcPts val="0"/>
              </a:spcBef>
              <a:spcAft>
                <a:spcPts val="0"/>
              </a:spcAft>
              <a:buSzPts val="1200"/>
              <a:buFont typeface="Open Sans"/>
              <a:buChar char="➔"/>
            </a:pPr>
            <a:r>
              <a:rPr lang="en" sz="1200">
                <a:latin typeface="Open Sans"/>
                <a:ea typeface="Open Sans"/>
                <a:cs typeface="Open Sans"/>
                <a:sym typeface="Open Sans"/>
              </a:rPr>
              <a:t> May 27 - </a:t>
            </a:r>
            <a:r>
              <a:rPr lang="en" sz="1200">
                <a:latin typeface="Open Sans"/>
                <a:ea typeface="Open Sans"/>
                <a:cs typeface="Open Sans"/>
                <a:sym typeface="Open Sans"/>
              </a:rPr>
              <a:t>Memorial Day</a:t>
            </a:r>
            <a:endParaRPr sz="1200">
              <a:latin typeface="Open Sans"/>
              <a:ea typeface="Open Sans"/>
              <a:cs typeface="Open Sans"/>
              <a:sym typeface="Open Sans"/>
            </a:endParaRPr>
          </a:p>
          <a:p>
            <a:pPr indent="-304800" lvl="0" marL="457200" rtl="0" algn="l">
              <a:lnSpc>
                <a:spcPct val="115000"/>
              </a:lnSpc>
              <a:spcBef>
                <a:spcPts val="0"/>
              </a:spcBef>
              <a:spcAft>
                <a:spcPts val="0"/>
              </a:spcAft>
              <a:buSzPts val="1200"/>
              <a:buFont typeface="Open Sans"/>
              <a:buChar char="➔"/>
            </a:pPr>
            <a:r>
              <a:rPr lang="en" sz="1200">
                <a:latin typeface="Open Sans"/>
                <a:ea typeface="Open Sans"/>
                <a:cs typeface="Open Sans"/>
                <a:sym typeface="Open Sans"/>
              </a:rPr>
              <a:t> June 19 - Juneteenth</a:t>
            </a:r>
            <a:endParaRPr b="1" sz="1200">
              <a:latin typeface="Open Sans"/>
              <a:ea typeface="Open Sans"/>
              <a:cs typeface="Open Sans"/>
              <a:sym typeface="Open Sans"/>
            </a:endParaRPr>
          </a:p>
        </p:txBody>
      </p:sp>
      <p:cxnSp>
        <p:nvCxnSpPr>
          <p:cNvPr id="91" name="Google Shape;91;p15"/>
          <p:cNvCxnSpPr/>
          <p:nvPr/>
        </p:nvCxnSpPr>
        <p:spPr>
          <a:xfrm flipH="1" rot="10800000">
            <a:off x="1508250" y="20282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92" name="Google Shape;92;p15"/>
          <p:cNvSpPr txBox="1"/>
          <p:nvPr/>
        </p:nvSpPr>
        <p:spPr>
          <a:xfrm>
            <a:off x="4343550" y="2197775"/>
            <a:ext cx="3090900" cy="1557900"/>
          </a:xfrm>
          <a:prstGeom prst="rect">
            <a:avLst/>
          </a:prstGeom>
          <a:noFill/>
          <a:ln>
            <a:noFill/>
          </a:ln>
        </p:spPr>
        <p:txBody>
          <a:bodyPr anchorCtr="0" anchor="t" bIns="91425" lIns="91425" spcFirstLastPara="1" rIns="91425" wrap="square" tIns="91425">
            <a:noAutofit/>
          </a:bodyPr>
          <a:lstStyle/>
          <a:p>
            <a:pPr indent="-305117" lvl="0" marL="457200" rtl="0" algn="l">
              <a:lnSpc>
                <a:spcPct val="95000"/>
              </a:lnSpc>
              <a:spcBef>
                <a:spcPts val="0"/>
              </a:spcBef>
              <a:spcAft>
                <a:spcPts val="0"/>
              </a:spcAft>
              <a:buSzPts val="1205"/>
              <a:buFont typeface="Open Sans"/>
              <a:buChar char="➔"/>
            </a:pPr>
            <a:r>
              <a:rPr lang="en" sz="1205">
                <a:latin typeface="Open Sans"/>
                <a:ea typeface="Open Sans"/>
                <a:cs typeface="Open Sans"/>
                <a:sym typeface="Open Sans"/>
              </a:rPr>
              <a:t> </a:t>
            </a:r>
            <a:r>
              <a:rPr lang="en" sz="1205">
                <a:latin typeface="Open Sans"/>
                <a:ea typeface="Open Sans"/>
                <a:cs typeface="Open Sans"/>
                <a:sym typeface="Open Sans"/>
              </a:rPr>
              <a:t>July 4 - Independence Day</a:t>
            </a:r>
            <a:endParaRPr sz="1205">
              <a:latin typeface="Open Sans"/>
              <a:ea typeface="Open Sans"/>
              <a:cs typeface="Open Sans"/>
              <a:sym typeface="Open Sans"/>
            </a:endParaRPr>
          </a:p>
          <a:p>
            <a:pPr indent="-305117" lvl="0" marL="457200" rtl="0" algn="l">
              <a:lnSpc>
                <a:spcPct val="95000"/>
              </a:lnSpc>
              <a:spcBef>
                <a:spcPts val="0"/>
              </a:spcBef>
              <a:spcAft>
                <a:spcPts val="0"/>
              </a:spcAft>
              <a:buSzPts val="1205"/>
              <a:buFont typeface="Open Sans"/>
              <a:buChar char="➔"/>
            </a:pPr>
            <a:r>
              <a:rPr lang="en" sz="1205">
                <a:latin typeface="Open Sans"/>
                <a:ea typeface="Open Sans"/>
                <a:cs typeface="Open Sans"/>
                <a:sym typeface="Open Sans"/>
              </a:rPr>
              <a:t> Sept 2 - Labor Day</a:t>
            </a:r>
            <a:endParaRPr sz="1205">
              <a:latin typeface="Open Sans"/>
              <a:ea typeface="Open Sans"/>
              <a:cs typeface="Open Sans"/>
              <a:sym typeface="Open Sans"/>
            </a:endParaRPr>
          </a:p>
          <a:p>
            <a:pPr indent="-305117" lvl="0" marL="457200" rtl="0" algn="l">
              <a:lnSpc>
                <a:spcPct val="95000"/>
              </a:lnSpc>
              <a:spcBef>
                <a:spcPts val="0"/>
              </a:spcBef>
              <a:spcAft>
                <a:spcPts val="0"/>
              </a:spcAft>
              <a:buSzPts val="1205"/>
              <a:buFont typeface="Open Sans"/>
              <a:buChar char="➔"/>
            </a:pPr>
            <a:r>
              <a:rPr lang="en" sz="1205">
                <a:latin typeface="Open Sans"/>
                <a:ea typeface="Open Sans"/>
                <a:cs typeface="Open Sans"/>
                <a:sym typeface="Open Sans"/>
              </a:rPr>
              <a:t> Sept 9-13 - Team Meetings*</a:t>
            </a:r>
            <a:endParaRPr sz="1205">
              <a:latin typeface="Open Sans"/>
              <a:ea typeface="Open Sans"/>
              <a:cs typeface="Open Sans"/>
              <a:sym typeface="Open Sans"/>
            </a:endParaRPr>
          </a:p>
          <a:p>
            <a:pPr indent="-305117" lvl="0" marL="457200" rtl="0" algn="l">
              <a:lnSpc>
                <a:spcPct val="95000"/>
              </a:lnSpc>
              <a:spcBef>
                <a:spcPts val="0"/>
              </a:spcBef>
              <a:spcAft>
                <a:spcPts val="0"/>
              </a:spcAft>
              <a:buSzPts val="1205"/>
              <a:buFont typeface="Open Sans"/>
              <a:buChar char="➔"/>
            </a:pPr>
            <a:r>
              <a:rPr lang="en" sz="1205">
                <a:latin typeface="Open Sans"/>
                <a:ea typeface="Open Sans"/>
                <a:cs typeface="Open Sans"/>
                <a:sym typeface="Open Sans"/>
              </a:rPr>
              <a:t> Oct 14 - 18 - XYPN LIVE*</a:t>
            </a:r>
            <a:endParaRPr sz="1205">
              <a:latin typeface="Open Sans"/>
              <a:ea typeface="Open Sans"/>
              <a:cs typeface="Open Sans"/>
              <a:sym typeface="Open Sans"/>
            </a:endParaRPr>
          </a:p>
          <a:p>
            <a:pPr indent="-305117" lvl="0" marL="457200" rtl="0" algn="l">
              <a:lnSpc>
                <a:spcPct val="95000"/>
              </a:lnSpc>
              <a:spcBef>
                <a:spcPts val="0"/>
              </a:spcBef>
              <a:spcAft>
                <a:spcPts val="0"/>
              </a:spcAft>
              <a:buSzPts val="1205"/>
              <a:buFont typeface="Open Sans"/>
              <a:buChar char="➔"/>
            </a:pPr>
            <a:r>
              <a:rPr lang="en" sz="1205">
                <a:latin typeface="Open Sans"/>
                <a:ea typeface="Open Sans"/>
                <a:cs typeface="Open Sans"/>
                <a:sym typeface="Open Sans"/>
              </a:rPr>
              <a:t> Nov 11 - Veterans Day</a:t>
            </a:r>
            <a:endParaRPr sz="1205">
              <a:latin typeface="Open Sans"/>
              <a:ea typeface="Open Sans"/>
              <a:cs typeface="Open Sans"/>
              <a:sym typeface="Open Sans"/>
            </a:endParaRPr>
          </a:p>
          <a:p>
            <a:pPr indent="-305117" lvl="0" marL="457200" rtl="0" algn="l">
              <a:lnSpc>
                <a:spcPct val="95000"/>
              </a:lnSpc>
              <a:spcBef>
                <a:spcPts val="0"/>
              </a:spcBef>
              <a:spcAft>
                <a:spcPts val="0"/>
              </a:spcAft>
              <a:buSzPts val="1205"/>
              <a:buFont typeface="Open Sans"/>
              <a:buChar char="➔"/>
            </a:pPr>
            <a:r>
              <a:rPr lang="en" sz="1205">
                <a:latin typeface="Open Sans"/>
                <a:ea typeface="Open Sans"/>
                <a:cs typeface="Open Sans"/>
                <a:sym typeface="Open Sans"/>
              </a:rPr>
              <a:t> Nov 28-29 - Thanksgiving</a:t>
            </a:r>
            <a:endParaRPr sz="1205">
              <a:latin typeface="Open Sans"/>
              <a:ea typeface="Open Sans"/>
              <a:cs typeface="Open Sans"/>
              <a:sym typeface="Open Sans"/>
            </a:endParaRPr>
          </a:p>
          <a:p>
            <a:pPr indent="-305117" lvl="0" marL="457200" rtl="0" algn="l">
              <a:lnSpc>
                <a:spcPct val="95000"/>
              </a:lnSpc>
              <a:spcBef>
                <a:spcPts val="0"/>
              </a:spcBef>
              <a:spcAft>
                <a:spcPts val="0"/>
              </a:spcAft>
              <a:buSzPts val="1205"/>
              <a:buFont typeface="Open Sans"/>
              <a:buChar char="➔"/>
            </a:pPr>
            <a:r>
              <a:rPr b="1" lang="en" sz="1205">
                <a:latin typeface="Open Sans"/>
                <a:ea typeface="Open Sans"/>
                <a:cs typeface="Open Sans"/>
                <a:sym typeface="Open Sans"/>
              </a:rPr>
              <a:t> </a:t>
            </a:r>
            <a:r>
              <a:rPr b="1" lang="en" sz="1205">
                <a:latin typeface="Open Sans"/>
                <a:ea typeface="Open Sans"/>
                <a:cs typeface="Open Sans"/>
                <a:sym typeface="Open Sans"/>
              </a:rPr>
              <a:t>Dec 23-27 - Christmas Break</a:t>
            </a:r>
            <a:endParaRPr b="1" sz="1205">
              <a:latin typeface="Open Sans"/>
              <a:ea typeface="Open Sans"/>
              <a:cs typeface="Open Sans"/>
              <a:sym typeface="Open Sans"/>
            </a:endParaRPr>
          </a:p>
        </p:txBody>
      </p:sp>
      <p:sp>
        <p:nvSpPr>
          <p:cNvPr id="93" name="Google Shape;93;p15"/>
          <p:cNvSpPr txBox="1"/>
          <p:nvPr/>
        </p:nvSpPr>
        <p:spPr>
          <a:xfrm>
            <a:off x="1508250" y="3755675"/>
            <a:ext cx="6445200" cy="460200"/>
          </a:xfrm>
          <a:prstGeom prst="rect">
            <a:avLst/>
          </a:prstGeom>
          <a:noFill/>
          <a:ln>
            <a:noFill/>
          </a:ln>
        </p:spPr>
        <p:txBody>
          <a:bodyPr anchorCtr="0" anchor="t" bIns="91425" lIns="91425" spcFirstLastPara="1" rIns="91425" wrap="square" tIns="91425">
            <a:normAutofit fontScale="92500"/>
          </a:bodyPr>
          <a:lstStyle/>
          <a:p>
            <a:pPr indent="0" lvl="0" marL="0" rtl="0" algn="l">
              <a:lnSpc>
                <a:spcPct val="115000"/>
              </a:lnSpc>
              <a:spcBef>
                <a:spcPts val="0"/>
              </a:spcBef>
              <a:spcAft>
                <a:spcPts val="1200"/>
              </a:spcAft>
              <a:buSzPct val="100742"/>
              <a:buNone/>
            </a:pPr>
            <a:r>
              <a:rPr b="1" lang="en" sz="1010">
                <a:latin typeface="Open Sans"/>
                <a:ea typeface="Open Sans"/>
                <a:cs typeface="Open Sans"/>
                <a:sym typeface="Open Sans"/>
              </a:rPr>
              <a:t>*Office open during team meetings and XYPN Live with limited availability and slow response times.</a:t>
            </a:r>
            <a:endParaRPr b="1" sz="1010">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6"/>
          <p:cNvSpPr txBox="1"/>
          <p:nvPr/>
        </p:nvSpPr>
        <p:spPr>
          <a:xfrm>
            <a:off x="1168625" y="1812050"/>
            <a:ext cx="5294700" cy="368700"/>
          </a:xfrm>
          <a:prstGeom prst="rect">
            <a:avLst/>
          </a:prstGeom>
          <a:noFill/>
          <a:ln>
            <a:noFill/>
          </a:ln>
        </p:spPr>
        <p:txBody>
          <a:bodyPr anchorCtr="0" anchor="t" bIns="34275" lIns="68575" spcFirstLastPara="1" rIns="68575" wrap="square" tIns="34275">
            <a:noAutofit/>
          </a:bodyPr>
          <a:lstStyle/>
          <a:p>
            <a:pPr indent="0" lvl="0" marL="0" marR="0" rtl="0" algn="l">
              <a:lnSpc>
                <a:spcPct val="115000"/>
              </a:lnSpc>
              <a:spcBef>
                <a:spcPts val="0"/>
              </a:spcBef>
              <a:spcAft>
                <a:spcPts val="0"/>
              </a:spcAft>
              <a:buSzPts val="1100"/>
              <a:buNone/>
            </a:pPr>
            <a:r>
              <a:rPr lang="en" sz="1800">
                <a:solidFill>
                  <a:srgbClr val="333333"/>
                </a:solidFill>
                <a:latin typeface="Work Sans Black"/>
                <a:ea typeface="Work Sans Black"/>
                <a:cs typeface="Work Sans Black"/>
                <a:sym typeface="Work Sans Black"/>
              </a:rPr>
              <a:t>Quarterly Market Commentary</a:t>
            </a:r>
            <a:endParaRPr>
              <a:solidFill>
                <a:srgbClr val="333333"/>
              </a:solidFill>
              <a:latin typeface="Work Sans Black"/>
              <a:ea typeface="Work Sans Black"/>
              <a:cs typeface="Work Sans Black"/>
              <a:sym typeface="Work Sans Black"/>
            </a:endParaRPr>
          </a:p>
          <a:p>
            <a:pPr indent="0" lvl="0" marL="0" marR="0" rtl="0" algn="l">
              <a:lnSpc>
                <a:spcPct val="115000"/>
              </a:lnSpc>
              <a:spcBef>
                <a:spcPts val="0"/>
              </a:spcBef>
              <a:spcAft>
                <a:spcPts val="0"/>
              </a:spcAft>
              <a:buSzPts val="1100"/>
              <a:buNone/>
            </a:pPr>
            <a:r>
              <a:rPr lang="en">
                <a:solidFill>
                  <a:srgbClr val="333333"/>
                </a:solidFill>
                <a:latin typeface="Work Sans Black"/>
                <a:ea typeface="Work Sans Black"/>
                <a:cs typeface="Work Sans Black"/>
                <a:sym typeface="Work Sans Black"/>
              </a:rPr>
              <a:t>Tuesday, January 16, 2024</a:t>
            </a:r>
            <a:br>
              <a:rPr lang="en">
                <a:solidFill>
                  <a:srgbClr val="333333"/>
                </a:solidFill>
                <a:latin typeface="Work Sans Black"/>
                <a:ea typeface="Work Sans Black"/>
                <a:cs typeface="Work Sans Black"/>
                <a:sym typeface="Work Sans Black"/>
              </a:rPr>
            </a:br>
            <a:r>
              <a:rPr lang="en">
                <a:solidFill>
                  <a:srgbClr val="333333"/>
                </a:solidFill>
                <a:latin typeface="Work Sans Black"/>
                <a:ea typeface="Work Sans Black"/>
                <a:cs typeface="Work Sans Black"/>
                <a:sym typeface="Work Sans Black"/>
              </a:rPr>
              <a:t>12pm Eastern / 9am Pacific</a:t>
            </a:r>
            <a:br>
              <a:rPr lang="en">
                <a:solidFill>
                  <a:srgbClr val="333333"/>
                </a:solidFill>
                <a:latin typeface="Work Sans Black"/>
                <a:ea typeface="Work Sans Black"/>
                <a:cs typeface="Work Sans Black"/>
                <a:sym typeface="Work Sans Black"/>
              </a:rPr>
            </a:br>
            <a:r>
              <a:rPr lang="en" sz="1100" u="sng">
                <a:solidFill>
                  <a:schemeClr val="hlink"/>
                </a:solidFill>
                <a:latin typeface="Work Sans"/>
                <a:ea typeface="Work Sans"/>
                <a:cs typeface="Work Sans"/>
                <a:sym typeface="Work Sans"/>
                <a:hlinkClick r:id="rId3"/>
              </a:rPr>
              <a:t>Register Here</a:t>
            </a:r>
            <a:endParaRPr sz="1100">
              <a:solidFill>
                <a:srgbClr val="333333"/>
              </a:solidFill>
              <a:latin typeface="Work Sans"/>
              <a:ea typeface="Work Sans"/>
              <a:cs typeface="Work Sans"/>
              <a:sym typeface="Work Sans"/>
            </a:endParaRPr>
          </a:p>
          <a:p>
            <a:pPr indent="0" lvl="0" marL="0" marR="0" rtl="0" algn="l">
              <a:lnSpc>
                <a:spcPct val="115000"/>
              </a:lnSpc>
              <a:spcBef>
                <a:spcPts val="0"/>
              </a:spcBef>
              <a:spcAft>
                <a:spcPts val="0"/>
              </a:spcAft>
              <a:buSzPts val="1100"/>
              <a:buNone/>
            </a:pPr>
            <a:r>
              <a:t/>
            </a:r>
            <a:endParaRPr sz="1100">
              <a:solidFill>
                <a:srgbClr val="333333"/>
              </a:solidFill>
              <a:latin typeface="Work Sans"/>
              <a:ea typeface="Work Sans"/>
              <a:cs typeface="Work Sans"/>
              <a:sym typeface="Work Sans"/>
            </a:endParaRPr>
          </a:p>
          <a:p>
            <a:pPr indent="0" lvl="0" marL="0" marR="0" rtl="0" algn="l">
              <a:lnSpc>
                <a:spcPct val="115000"/>
              </a:lnSpc>
              <a:spcBef>
                <a:spcPts val="0"/>
              </a:spcBef>
              <a:spcAft>
                <a:spcPts val="0"/>
              </a:spcAft>
              <a:buSzPts val="1100"/>
              <a:buNone/>
            </a:pPr>
            <a:r>
              <a:rPr i="1" lang="en">
                <a:solidFill>
                  <a:srgbClr val="333333"/>
                </a:solidFill>
                <a:latin typeface="Work Sans"/>
                <a:ea typeface="Work Sans"/>
                <a:cs typeface="Work Sans"/>
                <a:sym typeface="Work Sans"/>
              </a:rPr>
              <a:t>Here’s the latest - We hope to have all of our </a:t>
            </a:r>
            <a:r>
              <a:rPr i="1" lang="en">
                <a:solidFill>
                  <a:srgbClr val="333333"/>
                </a:solidFill>
                <a:latin typeface="Work Sans"/>
                <a:ea typeface="Work Sans"/>
                <a:cs typeface="Work Sans"/>
                <a:sym typeface="Work Sans"/>
              </a:rPr>
              <a:t>quarterly</a:t>
            </a:r>
            <a:r>
              <a:rPr i="1" lang="en">
                <a:solidFill>
                  <a:srgbClr val="333333"/>
                </a:solidFill>
                <a:latin typeface="Work Sans"/>
                <a:ea typeface="Work Sans"/>
                <a:cs typeface="Work Sans"/>
                <a:sym typeface="Work Sans"/>
              </a:rPr>
              <a:t> commentary webinars eligible for live attendees!</a:t>
            </a:r>
            <a:endParaRPr i="1">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99" name="Google Shape;99;p16"/>
          <p:cNvSpPr/>
          <p:nvPr/>
        </p:nvSpPr>
        <p:spPr>
          <a:xfrm>
            <a:off x="587985" y="1735851"/>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00" name="Google Shape;100;p16"/>
          <p:cNvSpPr txBox="1"/>
          <p:nvPr/>
        </p:nvSpPr>
        <p:spPr>
          <a:xfrm>
            <a:off x="761513" y="1843100"/>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1</a:t>
            </a:r>
            <a:endParaRPr sz="1600">
              <a:solidFill>
                <a:srgbClr val="333333"/>
              </a:solidFill>
              <a:latin typeface="Work Sans ExtraBold"/>
              <a:ea typeface="Work Sans ExtraBold"/>
              <a:cs typeface="Work Sans ExtraBold"/>
              <a:sym typeface="Work Sans ExtraBold"/>
            </a:endParaRPr>
          </a:p>
        </p:txBody>
      </p:sp>
      <p:sp>
        <p:nvSpPr>
          <p:cNvPr id="101" name="Google Shape;101;p16"/>
          <p:cNvSpPr txBox="1"/>
          <p:nvPr>
            <p:ph type="title"/>
          </p:nvPr>
        </p:nvSpPr>
        <p:spPr>
          <a:xfrm>
            <a:off x="553150" y="854850"/>
            <a:ext cx="7919400" cy="88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Important Dates</a:t>
            </a:r>
            <a:endParaRPr/>
          </a:p>
        </p:txBody>
      </p:sp>
      <p:pic>
        <p:nvPicPr>
          <p:cNvPr id="102" name="Google Shape;102;p16"/>
          <p:cNvPicPr preferRelativeResize="0"/>
          <p:nvPr/>
        </p:nvPicPr>
        <p:blipFill>
          <a:blip r:embed="rId4">
            <a:alphaModFix/>
          </a:blip>
          <a:stretch>
            <a:fillRect/>
          </a:stretch>
        </p:blipFill>
        <p:spPr>
          <a:xfrm>
            <a:off x="5987950" y="1255925"/>
            <a:ext cx="3102750" cy="3102750"/>
          </a:xfrm>
          <a:prstGeom prst="rect">
            <a:avLst/>
          </a:prstGeom>
          <a:noFill/>
          <a:ln>
            <a:noFill/>
          </a:ln>
        </p:spPr>
      </p:pic>
      <p:pic>
        <p:nvPicPr>
          <p:cNvPr id="103" name="Google Shape;103;p16"/>
          <p:cNvPicPr preferRelativeResize="0"/>
          <p:nvPr/>
        </p:nvPicPr>
        <p:blipFill>
          <a:blip r:embed="rId5">
            <a:alphaModFix/>
          </a:blip>
          <a:stretch>
            <a:fillRect/>
          </a:stretch>
        </p:blipFill>
        <p:spPr>
          <a:xfrm>
            <a:off x="7383570" y="2024925"/>
            <a:ext cx="427081" cy="460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7"/>
          <p:cNvSpPr txBox="1"/>
          <p:nvPr/>
        </p:nvSpPr>
        <p:spPr>
          <a:xfrm>
            <a:off x="1168625" y="1812050"/>
            <a:ext cx="5294700" cy="368700"/>
          </a:xfrm>
          <a:prstGeom prst="rect">
            <a:avLst/>
          </a:prstGeom>
          <a:noFill/>
          <a:ln>
            <a:noFill/>
          </a:ln>
        </p:spPr>
        <p:txBody>
          <a:bodyPr anchorCtr="0" anchor="t" bIns="34275" lIns="68575" spcFirstLastPara="1" rIns="68575" wrap="square" tIns="34275">
            <a:noAutofit/>
          </a:bodyPr>
          <a:lstStyle/>
          <a:p>
            <a:pPr indent="0" lvl="0" marL="0" marR="0" rtl="0" algn="l">
              <a:lnSpc>
                <a:spcPct val="115000"/>
              </a:lnSpc>
              <a:spcBef>
                <a:spcPts val="0"/>
              </a:spcBef>
              <a:spcAft>
                <a:spcPts val="0"/>
              </a:spcAft>
              <a:buSzPts val="1100"/>
              <a:buNone/>
            </a:pPr>
            <a:r>
              <a:rPr lang="en" sz="1800">
                <a:solidFill>
                  <a:srgbClr val="333333"/>
                </a:solidFill>
                <a:latin typeface="Work Sans Black"/>
                <a:ea typeface="Work Sans Black"/>
                <a:cs typeface="Work Sans Black"/>
                <a:sym typeface="Work Sans Black"/>
              </a:rPr>
              <a:t>Office Closed: MLK Day</a:t>
            </a:r>
            <a:endParaRPr>
              <a:solidFill>
                <a:srgbClr val="333333"/>
              </a:solidFill>
              <a:latin typeface="Work Sans Black"/>
              <a:ea typeface="Work Sans Black"/>
              <a:cs typeface="Work Sans Black"/>
              <a:sym typeface="Work Sans Black"/>
            </a:endParaRPr>
          </a:p>
          <a:p>
            <a:pPr indent="0" lvl="0" marL="0" marR="0" rtl="0" algn="l">
              <a:lnSpc>
                <a:spcPct val="115000"/>
              </a:lnSpc>
              <a:spcBef>
                <a:spcPts val="0"/>
              </a:spcBef>
              <a:spcAft>
                <a:spcPts val="0"/>
              </a:spcAft>
              <a:buSzPts val="1100"/>
              <a:buNone/>
            </a:pPr>
            <a:r>
              <a:rPr lang="en">
                <a:solidFill>
                  <a:srgbClr val="333333"/>
                </a:solidFill>
                <a:latin typeface="Work Sans Black"/>
                <a:ea typeface="Work Sans Black"/>
                <a:cs typeface="Work Sans Black"/>
                <a:sym typeface="Work Sans Black"/>
              </a:rPr>
              <a:t>Monday, January 15, 2024</a:t>
            </a:r>
            <a:endParaRPr>
              <a:solidFill>
                <a:srgbClr val="333333"/>
              </a:solidFill>
              <a:latin typeface="Work Sans Black"/>
              <a:ea typeface="Work Sans Black"/>
              <a:cs typeface="Work Sans Black"/>
              <a:sym typeface="Work Sans Black"/>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09" name="Google Shape;109;p17"/>
          <p:cNvSpPr/>
          <p:nvPr/>
        </p:nvSpPr>
        <p:spPr>
          <a:xfrm>
            <a:off x="587985" y="1735851"/>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10" name="Google Shape;110;p17"/>
          <p:cNvSpPr txBox="1"/>
          <p:nvPr/>
        </p:nvSpPr>
        <p:spPr>
          <a:xfrm>
            <a:off x="761513" y="1843100"/>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2</a:t>
            </a:r>
            <a:endParaRPr sz="1600">
              <a:solidFill>
                <a:srgbClr val="333333"/>
              </a:solidFill>
              <a:latin typeface="Work Sans ExtraBold"/>
              <a:ea typeface="Work Sans ExtraBold"/>
              <a:cs typeface="Work Sans ExtraBold"/>
              <a:sym typeface="Work Sans ExtraBold"/>
            </a:endParaRPr>
          </a:p>
        </p:txBody>
      </p:sp>
      <p:sp>
        <p:nvSpPr>
          <p:cNvPr id="111" name="Google Shape;111;p17"/>
          <p:cNvSpPr txBox="1"/>
          <p:nvPr>
            <p:ph type="title"/>
          </p:nvPr>
        </p:nvSpPr>
        <p:spPr>
          <a:xfrm>
            <a:off x="553150" y="854850"/>
            <a:ext cx="7919400" cy="88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Important Dates (Cont’d)</a:t>
            </a:r>
            <a:endParaRPr/>
          </a:p>
        </p:txBody>
      </p:sp>
      <p:pic>
        <p:nvPicPr>
          <p:cNvPr id="112" name="Google Shape;112;p17"/>
          <p:cNvPicPr preferRelativeResize="0"/>
          <p:nvPr/>
        </p:nvPicPr>
        <p:blipFill>
          <a:blip r:embed="rId3">
            <a:alphaModFix/>
          </a:blip>
          <a:stretch>
            <a:fillRect/>
          </a:stretch>
        </p:blipFill>
        <p:spPr>
          <a:xfrm>
            <a:off x="5987950" y="1255925"/>
            <a:ext cx="3102750" cy="3102750"/>
          </a:xfrm>
          <a:prstGeom prst="rect">
            <a:avLst/>
          </a:prstGeom>
          <a:noFill/>
          <a:ln>
            <a:noFill/>
          </a:ln>
        </p:spPr>
      </p:pic>
      <p:pic>
        <p:nvPicPr>
          <p:cNvPr id="113" name="Google Shape;113;p17"/>
          <p:cNvPicPr preferRelativeResize="0"/>
          <p:nvPr/>
        </p:nvPicPr>
        <p:blipFill>
          <a:blip r:embed="rId4">
            <a:alphaModFix/>
          </a:blip>
          <a:stretch>
            <a:fillRect/>
          </a:stretch>
        </p:blipFill>
        <p:spPr>
          <a:xfrm>
            <a:off x="7383570" y="2024925"/>
            <a:ext cx="427081" cy="460800"/>
          </a:xfrm>
          <a:prstGeom prst="rect">
            <a:avLst/>
          </a:prstGeom>
          <a:noFill/>
          <a:ln>
            <a:noFill/>
          </a:ln>
        </p:spPr>
      </p:pic>
      <p:sp>
        <p:nvSpPr>
          <p:cNvPr id="114" name="Google Shape;114;p17"/>
          <p:cNvSpPr txBox="1"/>
          <p:nvPr/>
        </p:nvSpPr>
        <p:spPr>
          <a:xfrm>
            <a:off x="1168625" y="2497850"/>
            <a:ext cx="5294700" cy="368700"/>
          </a:xfrm>
          <a:prstGeom prst="rect">
            <a:avLst/>
          </a:prstGeom>
          <a:noFill/>
          <a:ln>
            <a:noFill/>
          </a:ln>
        </p:spPr>
        <p:txBody>
          <a:bodyPr anchorCtr="0" anchor="t" bIns="34275" lIns="68575" spcFirstLastPara="1" rIns="68575" wrap="square" tIns="34275">
            <a:noAutofit/>
          </a:bodyPr>
          <a:lstStyle/>
          <a:p>
            <a:pPr indent="0" lvl="0" marL="0" marR="0" rtl="0" algn="l">
              <a:lnSpc>
                <a:spcPct val="115000"/>
              </a:lnSpc>
              <a:spcBef>
                <a:spcPts val="0"/>
              </a:spcBef>
              <a:spcAft>
                <a:spcPts val="0"/>
              </a:spcAft>
              <a:buSzPts val="1100"/>
              <a:buNone/>
            </a:pPr>
            <a:r>
              <a:rPr lang="en" sz="1800">
                <a:solidFill>
                  <a:srgbClr val="333333"/>
                </a:solidFill>
                <a:latin typeface="Work Sans Black"/>
                <a:ea typeface="Work Sans Black"/>
                <a:cs typeface="Work Sans Black"/>
                <a:sym typeface="Work Sans Black"/>
              </a:rPr>
              <a:t>Company-wide Meetings</a:t>
            </a:r>
            <a:br>
              <a:rPr lang="en" sz="1800">
                <a:solidFill>
                  <a:srgbClr val="333333"/>
                </a:solidFill>
                <a:latin typeface="Work Sans Black"/>
                <a:ea typeface="Work Sans Black"/>
                <a:cs typeface="Work Sans Black"/>
                <a:sym typeface="Work Sans Black"/>
              </a:rPr>
            </a:br>
            <a:r>
              <a:rPr lang="en">
                <a:solidFill>
                  <a:srgbClr val="333333"/>
                </a:solidFill>
                <a:latin typeface="Work Sans Black"/>
                <a:ea typeface="Work Sans Black"/>
                <a:cs typeface="Work Sans Black"/>
                <a:sym typeface="Work Sans Black"/>
              </a:rPr>
              <a:t>January 22-26, 2024</a:t>
            </a:r>
            <a:endParaRPr sz="1500">
              <a:solidFill>
                <a:srgbClr val="333333"/>
              </a:solidFill>
              <a:latin typeface="Work Sans Black"/>
              <a:ea typeface="Work Sans Black"/>
              <a:cs typeface="Work Sans Black"/>
              <a:sym typeface="Work Sans Black"/>
            </a:endParaRPr>
          </a:p>
        </p:txBody>
      </p:sp>
      <p:sp>
        <p:nvSpPr>
          <p:cNvPr id="115" name="Google Shape;115;p17"/>
          <p:cNvSpPr/>
          <p:nvPr/>
        </p:nvSpPr>
        <p:spPr>
          <a:xfrm>
            <a:off x="587985" y="2421651"/>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16" name="Google Shape;116;p17"/>
          <p:cNvSpPr txBox="1"/>
          <p:nvPr/>
        </p:nvSpPr>
        <p:spPr>
          <a:xfrm>
            <a:off x="761513" y="2528900"/>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3</a:t>
            </a:r>
            <a:endParaRPr sz="1600">
              <a:solidFill>
                <a:srgbClr val="333333"/>
              </a:solidFill>
              <a:latin typeface="Work Sans ExtraBold"/>
              <a:ea typeface="Work Sans ExtraBold"/>
              <a:cs typeface="Work Sans ExtraBold"/>
              <a:sym typeface="Work Sans ExtraBold"/>
            </a:endParaRPr>
          </a:p>
        </p:txBody>
      </p:sp>
      <p:sp>
        <p:nvSpPr>
          <p:cNvPr id="117" name="Google Shape;117;p17"/>
          <p:cNvSpPr txBox="1"/>
          <p:nvPr/>
        </p:nvSpPr>
        <p:spPr>
          <a:xfrm>
            <a:off x="1168625" y="3522300"/>
            <a:ext cx="3346200" cy="32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latin typeface="Open Sans"/>
              <a:ea typeface="Open Sans"/>
              <a:cs typeface="Open Sans"/>
              <a:sym typeface="Open Sans"/>
            </a:endParaRPr>
          </a:p>
        </p:txBody>
      </p:sp>
      <p:sp>
        <p:nvSpPr>
          <p:cNvPr id="118" name="Google Shape;118;p17"/>
          <p:cNvSpPr txBox="1"/>
          <p:nvPr/>
        </p:nvSpPr>
        <p:spPr>
          <a:xfrm>
            <a:off x="1168625" y="3259850"/>
            <a:ext cx="5294700" cy="368700"/>
          </a:xfrm>
          <a:prstGeom prst="rect">
            <a:avLst/>
          </a:prstGeom>
          <a:noFill/>
          <a:ln>
            <a:noFill/>
          </a:ln>
        </p:spPr>
        <p:txBody>
          <a:bodyPr anchorCtr="0" anchor="t" bIns="34275" lIns="68575" spcFirstLastPara="1" rIns="68575" wrap="square" tIns="34275">
            <a:noAutofit/>
          </a:bodyPr>
          <a:lstStyle/>
          <a:p>
            <a:pPr indent="0" lvl="0" marL="0" marR="0" rtl="0" algn="l">
              <a:lnSpc>
                <a:spcPct val="115000"/>
              </a:lnSpc>
              <a:spcBef>
                <a:spcPts val="0"/>
              </a:spcBef>
              <a:spcAft>
                <a:spcPts val="0"/>
              </a:spcAft>
              <a:buSzPts val="1100"/>
              <a:buNone/>
            </a:pPr>
            <a:r>
              <a:rPr lang="en" sz="1800">
                <a:solidFill>
                  <a:srgbClr val="333333"/>
                </a:solidFill>
                <a:latin typeface="Work Sans Black"/>
                <a:ea typeface="Work Sans Black"/>
                <a:cs typeface="Work Sans Black"/>
                <a:sym typeface="Work Sans Black"/>
              </a:rPr>
              <a:t>IRA Contribution Deadline</a:t>
            </a:r>
            <a:endParaRPr sz="1800">
              <a:solidFill>
                <a:srgbClr val="333333"/>
              </a:solidFill>
              <a:latin typeface="Work Sans Black"/>
              <a:ea typeface="Work Sans Black"/>
              <a:cs typeface="Work Sans Black"/>
              <a:sym typeface="Work Sans Black"/>
            </a:endParaRPr>
          </a:p>
          <a:p>
            <a:pPr indent="0" lvl="0" marL="0" marR="0" rtl="0" algn="l">
              <a:lnSpc>
                <a:spcPct val="80000"/>
              </a:lnSpc>
              <a:spcBef>
                <a:spcPts val="0"/>
              </a:spcBef>
              <a:spcAft>
                <a:spcPts val="0"/>
              </a:spcAft>
              <a:buSzPts val="1100"/>
              <a:buNone/>
            </a:pPr>
            <a:r>
              <a:rPr lang="en">
                <a:solidFill>
                  <a:srgbClr val="333333"/>
                </a:solidFill>
                <a:latin typeface="Work Sans Black"/>
                <a:ea typeface="Work Sans Black"/>
                <a:cs typeface="Work Sans Black"/>
                <a:sym typeface="Work Sans Black"/>
              </a:rPr>
              <a:t>Friday, March 29, 2024</a:t>
            </a:r>
            <a:endParaRPr>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19" name="Google Shape;119;p17"/>
          <p:cNvSpPr/>
          <p:nvPr/>
        </p:nvSpPr>
        <p:spPr>
          <a:xfrm>
            <a:off x="587985" y="3183651"/>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20" name="Google Shape;120;p17"/>
          <p:cNvSpPr txBox="1"/>
          <p:nvPr/>
        </p:nvSpPr>
        <p:spPr>
          <a:xfrm>
            <a:off x="761513" y="3290900"/>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4</a:t>
            </a:r>
            <a:endParaRPr sz="1600">
              <a:solidFill>
                <a:srgbClr val="333333"/>
              </a:solidFill>
              <a:latin typeface="Work Sans ExtraBold"/>
              <a:ea typeface="Work Sans ExtraBold"/>
              <a:cs typeface="Work Sans ExtraBold"/>
              <a:sym typeface="Work Sans ExtraBold"/>
            </a:endParaRPr>
          </a:p>
        </p:txBody>
      </p:sp>
      <p:sp>
        <p:nvSpPr>
          <p:cNvPr id="121" name="Google Shape;121;p17"/>
          <p:cNvSpPr txBox="1"/>
          <p:nvPr/>
        </p:nvSpPr>
        <p:spPr>
          <a:xfrm>
            <a:off x="1168625" y="3032875"/>
            <a:ext cx="3346200" cy="32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Limited Available &amp; Slow Response Times</a:t>
            </a:r>
            <a:endParaRPr sz="900">
              <a:solidFill>
                <a:schemeClr val="dk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8"/>
          <p:cNvSpPr txBox="1"/>
          <p:nvPr>
            <p:ph type="title"/>
          </p:nvPr>
        </p:nvSpPr>
        <p:spPr>
          <a:xfrm>
            <a:off x="1484475" y="1302800"/>
            <a:ext cx="6223500" cy="93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3130"/>
              <a:t>Congrats to Leland Gross!  </a:t>
            </a:r>
            <a:endParaRPr sz="3130"/>
          </a:p>
        </p:txBody>
      </p:sp>
      <p:cxnSp>
        <p:nvCxnSpPr>
          <p:cNvPr id="127" name="Google Shape;127;p18"/>
          <p:cNvCxnSpPr/>
          <p:nvPr/>
        </p:nvCxnSpPr>
        <p:spPr>
          <a:xfrm flipH="1" rot="10800000">
            <a:off x="1366625" y="20208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128" name="Google Shape;128;p18"/>
          <p:cNvSpPr txBox="1"/>
          <p:nvPr/>
        </p:nvSpPr>
        <p:spPr>
          <a:xfrm>
            <a:off x="1368500" y="2197775"/>
            <a:ext cx="5691600" cy="1557900"/>
          </a:xfrm>
          <a:prstGeom prst="rect">
            <a:avLst/>
          </a:prstGeom>
          <a:noFill/>
          <a:ln>
            <a:noFill/>
          </a:ln>
        </p:spPr>
        <p:txBody>
          <a:bodyPr anchorCtr="0" anchor="t" bIns="91425" lIns="91425" spcFirstLastPara="1" rIns="91425" wrap="square" tIns="91425">
            <a:normAutofit/>
          </a:bodyPr>
          <a:lstStyle/>
          <a:p>
            <a:pPr indent="-311150" lvl="0" marL="457200" rtl="0" algn="l">
              <a:lnSpc>
                <a:spcPct val="115000"/>
              </a:lnSpc>
              <a:spcBef>
                <a:spcPts val="0"/>
              </a:spcBef>
              <a:spcAft>
                <a:spcPts val="0"/>
              </a:spcAft>
              <a:buSzPts val="1300"/>
              <a:buFont typeface="Open Sans"/>
              <a:buChar char="➔"/>
            </a:pPr>
            <a:r>
              <a:rPr lang="en" sz="1300">
                <a:latin typeface="Open Sans"/>
                <a:ea typeface="Open Sans"/>
                <a:cs typeface="Open Sans"/>
                <a:sym typeface="Open Sans"/>
              </a:rPr>
              <a:t>Highest Net New Assets in December 2023.</a:t>
            </a:r>
            <a:br>
              <a:rPr lang="en" sz="1300">
                <a:latin typeface="Open Sans"/>
                <a:ea typeface="Open Sans"/>
                <a:cs typeface="Open Sans"/>
                <a:sym typeface="Open Sans"/>
              </a:rPr>
            </a:br>
            <a:endParaRPr sz="1300">
              <a:latin typeface="Open Sans"/>
              <a:ea typeface="Open Sans"/>
              <a:cs typeface="Open Sans"/>
              <a:sym typeface="Open Sans"/>
            </a:endParaRPr>
          </a:p>
          <a:p>
            <a:pPr indent="0" lvl="0" marL="0" rtl="0" algn="l">
              <a:lnSpc>
                <a:spcPct val="115000"/>
              </a:lnSpc>
              <a:spcBef>
                <a:spcPts val="1200"/>
              </a:spcBef>
              <a:spcAft>
                <a:spcPts val="1200"/>
              </a:spcAft>
              <a:buNone/>
            </a:pPr>
            <a:r>
              <a:t/>
            </a:r>
            <a:endParaRPr sz="1300">
              <a:latin typeface="Open Sans"/>
              <a:ea typeface="Open Sans"/>
              <a:cs typeface="Open Sans"/>
              <a:sym typeface="Open Sans"/>
            </a:endParaRPr>
          </a:p>
        </p:txBody>
      </p:sp>
      <p:pic>
        <p:nvPicPr>
          <p:cNvPr id="129" name="Google Shape;129;p18"/>
          <p:cNvPicPr preferRelativeResize="0"/>
          <p:nvPr/>
        </p:nvPicPr>
        <p:blipFill>
          <a:blip r:embed="rId3">
            <a:alphaModFix/>
          </a:blip>
          <a:stretch>
            <a:fillRect/>
          </a:stretch>
        </p:blipFill>
        <p:spPr>
          <a:xfrm>
            <a:off x="4343625" y="2756200"/>
            <a:ext cx="2952935" cy="1083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9"/>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Disclosures</a:t>
            </a:r>
            <a:endParaRPr/>
          </a:p>
        </p:txBody>
      </p:sp>
      <p:cxnSp>
        <p:nvCxnSpPr>
          <p:cNvPr id="135" name="Google Shape;135;p19"/>
          <p:cNvCxnSpPr/>
          <p:nvPr/>
        </p:nvCxnSpPr>
        <p:spPr>
          <a:xfrm flipH="1" rot="10800000">
            <a:off x="646050" y="160670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136" name="Google Shape;136;p19"/>
          <p:cNvSpPr txBox="1"/>
          <p:nvPr/>
        </p:nvSpPr>
        <p:spPr>
          <a:xfrm>
            <a:off x="668825" y="1752975"/>
            <a:ext cx="7931400" cy="2656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This information is not intended to be used as the primary basis for investment decisions, nor should it be construed as advice designed to meet the particular needs of an individual investor. Investing in mutual funds, ETFs, and other equity and debt securities involves risk, including loss of principal. An investor should consider a portfolio’s investment objectives, risks, and expenses carefully before investing. Please read any applicable funds’ prospectus carefully before investing. Investors cannot invest directly in an index. Indexes are unmanaged and reflect reinvested dividends and/or distributions, but do not reflect sales charges, commissions, expenses or taxes.</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XYPN Invest constructs and manages investment models (“Model Portfolios”) through a technology solution. The Model Portfolios can be used by independent registered investment advisers (“RIAs”) that are members of XYPN, but not affiliated with the XYPN Invest. XYPN Invest manages its Model Portfolios on a discretionary basis primarily by allocating assets among various mutual funds and exchange-traded funds (“ETFs”). XYPN Invest may also allocate assets in individual debt and equity securities. While XYPN Invest will select mutual funds and ETFs for the Model Portfolios, provide guidance and information about the Model Portfolios to RIAs, RIAs are responsible for choosing the specific model and allocation for each of their Clients. </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