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Work Sans Medium"/>
      <p:regular r:id="rId18"/>
      <p:bold r:id="rId19"/>
      <p:italic r:id="rId20"/>
      <p:boldItalic r:id="rId21"/>
    </p:embeddedFont>
    <p:embeddedFont>
      <p:font typeface="Work Sans Black"/>
      <p:bold r:id="rId22"/>
      <p:boldItalic r:id="rId23"/>
    </p:embeddedFont>
    <p:embeddedFont>
      <p:font typeface="Work Sans ExtraBold"/>
      <p:bold r:id="rId24"/>
      <p:boldItalic r:id="rId25"/>
    </p:embeddedFont>
    <p:embeddedFont>
      <p:font typeface="Work Sans Light"/>
      <p:regular r:id="rId26"/>
      <p:bold r:id="rId27"/>
      <p:italic r:id="rId28"/>
      <p:boldItalic r:id="rId29"/>
    </p:embeddedFont>
    <p:embeddedFont>
      <p:font typeface="Work Sans"/>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DE4FC4-D829-47B5-812E-CC5F6C026344}">
  <a:tblStyle styleId="{A2DE4FC4-D829-47B5-812E-CC5F6C0263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WorkSansMedium-italic.fntdata"/><Relationship Id="rId22" Type="http://schemas.openxmlformats.org/officeDocument/2006/relationships/font" Target="fonts/WorkSansBlack-bold.fntdata"/><Relationship Id="rId21" Type="http://schemas.openxmlformats.org/officeDocument/2006/relationships/font" Target="fonts/WorkSansMedium-boldItalic.fntdata"/><Relationship Id="rId24" Type="http://schemas.openxmlformats.org/officeDocument/2006/relationships/font" Target="fonts/WorkSansExtraBold-bold.fntdata"/><Relationship Id="rId23" Type="http://schemas.openxmlformats.org/officeDocument/2006/relationships/font" Target="fonts/WorkSansBlack-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WorkSansLight-regular.fntdata"/><Relationship Id="rId25" Type="http://schemas.openxmlformats.org/officeDocument/2006/relationships/font" Target="fonts/WorkSansExtraBold-boldItalic.fntdata"/><Relationship Id="rId28" Type="http://schemas.openxmlformats.org/officeDocument/2006/relationships/font" Target="fonts/WorkSansLight-italic.fntdata"/><Relationship Id="rId27" Type="http://schemas.openxmlformats.org/officeDocument/2006/relationships/font" Target="fonts/WorkSans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bold.fntdata"/><Relationship Id="rId30" Type="http://schemas.openxmlformats.org/officeDocument/2006/relationships/font" Target="fonts/WorkSans-regular.fntdata"/><Relationship Id="rId11" Type="http://schemas.openxmlformats.org/officeDocument/2006/relationships/slide" Target="slides/slide6.xml"/><Relationship Id="rId33" Type="http://schemas.openxmlformats.org/officeDocument/2006/relationships/font" Target="fonts/WorkSans-boldItalic.fntdata"/><Relationship Id="rId10" Type="http://schemas.openxmlformats.org/officeDocument/2006/relationships/slide" Target="slides/slide5.xml"/><Relationship Id="rId32" Type="http://schemas.openxmlformats.org/officeDocument/2006/relationships/font" Target="fonts/WorkSans-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WorkSansMedium-bold.fntdata"/><Relationship Id="rId18" Type="http://schemas.openxmlformats.org/officeDocument/2006/relationships/font" Target="fonts/WorkSans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8b84b3f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98b84b3f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e40991e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e40991e4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7e40991e4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7e40991e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8b84b3fb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8b84b3fb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98b84b3fb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98b84b3fb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8b84b3fb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8b84b3fb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e40991e4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e40991e4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8b5e9115f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8b5e9115f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b7cbd5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b7cbd5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latin typeface="Work Sans Medium"/>
              <a:ea typeface="Work Sans Medium"/>
              <a:cs typeface="Work Sans Medium"/>
              <a:sym typeface="Work Sans Medium"/>
            </a:endParaRPr>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103615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Year-End Processing Deadline</a:t>
            </a:r>
            <a:endParaRPr sz="180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rPr lang="en">
                <a:solidFill>
                  <a:srgbClr val="333333"/>
                </a:solidFill>
                <a:latin typeface="Work Sans Black"/>
                <a:ea typeface="Work Sans Black"/>
                <a:cs typeface="Work Sans Black"/>
                <a:sym typeface="Work Sans Black"/>
              </a:rPr>
              <a:t>Tuesday, November 28th</a:t>
            </a:r>
            <a:endParaRPr>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60" name="Google Shape;160;p21"/>
          <p:cNvSpPr txBox="1"/>
          <p:nvPr/>
        </p:nvSpPr>
        <p:spPr>
          <a:xfrm>
            <a:off x="1168625" y="2379300"/>
            <a:ext cx="33462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Please submit time-sensitive requests for Schwab by the deadline to ensure ample time for processing. This includes RMDs &amp; QCDs, new accounts, roth conversions, etc.</a:t>
            </a:r>
            <a:endParaRPr sz="900">
              <a:solidFill>
                <a:schemeClr val="dk1"/>
              </a:solidFill>
              <a:latin typeface="Open Sans"/>
              <a:ea typeface="Open Sans"/>
              <a:cs typeface="Open Sans"/>
              <a:sym typeface="Open Sans"/>
            </a:endParaRPr>
          </a:p>
        </p:txBody>
      </p:sp>
      <p:sp>
        <p:nvSpPr>
          <p:cNvPr id="161" name="Google Shape;161;p21"/>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62" name="Google Shape;162;p21"/>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pic>
        <p:nvPicPr>
          <p:cNvPr id="163" name="Google Shape;163;p21"/>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64" name="Google Shape;164;p21"/>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65" name="Google Shape;165;p21"/>
          <p:cNvPicPr preferRelativeResize="0"/>
          <p:nvPr/>
        </p:nvPicPr>
        <p:blipFill>
          <a:blip r:embed="rId4">
            <a:alphaModFix/>
          </a:blip>
          <a:stretch>
            <a:fillRect/>
          </a:stretch>
        </p:blipFill>
        <p:spPr>
          <a:xfrm>
            <a:off x="5987950" y="1255925"/>
            <a:ext cx="3102750" cy="3102750"/>
          </a:xfrm>
          <a:prstGeom prst="rect">
            <a:avLst/>
          </a:prstGeom>
          <a:noFill/>
          <a:ln>
            <a:noFill/>
          </a:ln>
        </p:spPr>
      </p:pic>
      <p:pic>
        <p:nvPicPr>
          <p:cNvPr id="166" name="Google Shape;166;p21"/>
          <p:cNvPicPr preferRelativeResize="0"/>
          <p:nvPr/>
        </p:nvPicPr>
        <p:blipFill>
          <a:blip r:embed="rId5">
            <a:alphaModFix/>
          </a:blip>
          <a:stretch>
            <a:fillRect/>
          </a:stretch>
        </p:blipFill>
        <p:spPr>
          <a:xfrm>
            <a:off x="7383570" y="2024925"/>
            <a:ext cx="427081" cy="460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Early Office Closures: 2pm MST</a:t>
            </a:r>
            <a:endParaRPr sz="180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rPr lang="en">
                <a:solidFill>
                  <a:srgbClr val="333333"/>
                </a:solidFill>
                <a:latin typeface="Work Sans Black"/>
                <a:ea typeface="Work Sans Black"/>
                <a:cs typeface="Work Sans Black"/>
                <a:sym typeface="Work Sans Black"/>
              </a:rPr>
              <a:t>November 20 - 22, 2023</a:t>
            </a:r>
            <a:endParaRPr>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72" name="Google Shape;172;p22"/>
          <p:cNvSpPr txBox="1"/>
          <p:nvPr/>
        </p:nvSpPr>
        <p:spPr>
          <a:xfrm>
            <a:off x="1168625" y="3066975"/>
            <a:ext cx="5422500" cy="368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Thanksgiving Break</a:t>
            </a:r>
            <a:endParaRPr>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Office Closed November 23 - 24, 2023</a:t>
            </a:r>
            <a:endParaRPr sz="1900">
              <a:solidFill>
                <a:srgbClr val="333333"/>
              </a:solidFill>
              <a:latin typeface="Work Sans Black"/>
              <a:ea typeface="Work Sans Black"/>
              <a:cs typeface="Work Sans Black"/>
              <a:sym typeface="Work Sans Black"/>
            </a:endParaRPr>
          </a:p>
        </p:txBody>
      </p:sp>
      <p:sp>
        <p:nvSpPr>
          <p:cNvPr id="173" name="Google Shape;173;p22"/>
          <p:cNvSpPr txBox="1"/>
          <p:nvPr/>
        </p:nvSpPr>
        <p:spPr>
          <a:xfrm>
            <a:off x="1168625" y="2379300"/>
            <a:ext cx="33462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 have scheduled early closures leading up to Thanksgiving to help give our team a break.</a:t>
            </a:r>
            <a:endParaRPr sz="900">
              <a:solidFill>
                <a:schemeClr val="dk1"/>
              </a:solidFill>
              <a:latin typeface="Open Sans"/>
              <a:ea typeface="Open Sans"/>
              <a:cs typeface="Open Sans"/>
              <a:sym typeface="Open Sans"/>
            </a:endParaRPr>
          </a:p>
        </p:txBody>
      </p:sp>
      <p:sp>
        <p:nvSpPr>
          <p:cNvPr id="174" name="Google Shape;174;p22"/>
          <p:cNvSpPr txBox="1"/>
          <p:nvPr/>
        </p:nvSpPr>
        <p:spPr>
          <a:xfrm>
            <a:off x="1168625" y="3617800"/>
            <a:ext cx="334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900">
                <a:solidFill>
                  <a:srgbClr val="333333"/>
                </a:solidFill>
                <a:latin typeface="Open Sans"/>
                <a:ea typeface="Open Sans"/>
                <a:cs typeface="Open Sans"/>
                <a:sym typeface="Open Sans"/>
              </a:rPr>
              <a:t>Our office will be closed on Thanksgiving and Native American Heritage Day</a:t>
            </a:r>
            <a:endParaRPr sz="900">
              <a:solidFill>
                <a:srgbClr val="333333"/>
              </a:solidFill>
              <a:latin typeface="Open Sans"/>
              <a:ea typeface="Open Sans"/>
              <a:cs typeface="Open Sans"/>
              <a:sym typeface="Open Sans"/>
            </a:endParaRPr>
          </a:p>
        </p:txBody>
      </p:sp>
      <p:sp>
        <p:nvSpPr>
          <p:cNvPr id="175" name="Google Shape;175;p22"/>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76" name="Google Shape;176;p22"/>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77" name="Google Shape;177;p22"/>
          <p:cNvSpPr/>
          <p:nvPr/>
        </p:nvSpPr>
        <p:spPr>
          <a:xfrm>
            <a:off x="587985" y="29759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78" name="Google Shape;178;p22"/>
          <p:cNvSpPr txBox="1"/>
          <p:nvPr/>
        </p:nvSpPr>
        <p:spPr>
          <a:xfrm>
            <a:off x="761659" y="30772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pic>
        <p:nvPicPr>
          <p:cNvPr id="179" name="Google Shape;179;p22"/>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80" name="Google Shape;180;p22"/>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 (Cont’d)</a:t>
            </a:r>
            <a:endParaRPr/>
          </a:p>
        </p:txBody>
      </p:sp>
      <p:pic>
        <p:nvPicPr>
          <p:cNvPr id="181" name="Google Shape;181;p22"/>
          <p:cNvPicPr preferRelativeResize="0"/>
          <p:nvPr/>
        </p:nvPicPr>
        <p:blipFill>
          <a:blip r:embed="rId4">
            <a:alphaModFix/>
          </a:blip>
          <a:stretch>
            <a:fillRect/>
          </a:stretch>
        </p:blipFill>
        <p:spPr>
          <a:xfrm>
            <a:off x="5987950" y="1255925"/>
            <a:ext cx="3102750" cy="3102750"/>
          </a:xfrm>
          <a:prstGeom prst="rect">
            <a:avLst/>
          </a:prstGeom>
          <a:noFill/>
          <a:ln>
            <a:noFill/>
          </a:ln>
        </p:spPr>
      </p:pic>
      <p:pic>
        <p:nvPicPr>
          <p:cNvPr id="182" name="Google Shape;182;p22"/>
          <p:cNvPicPr preferRelativeResize="0"/>
          <p:nvPr/>
        </p:nvPicPr>
        <p:blipFill>
          <a:blip r:embed="rId5">
            <a:alphaModFix/>
          </a:blip>
          <a:stretch>
            <a:fillRect/>
          </a:stretch>
        </p:blipFill>
        <p:spPr>
          <a:xfrm>
            <a:off x="7383570" y="2024925"/>
            <a:ext cx="427081" cy="46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88" name="Google Shape;188;p23"/>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89" name="Google Shape;189;p23"/>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nvSpPr>
        <p:spPr>
          <a:xfrm>
            <a:off x="1168625" y="181205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New Team Members</a:t>
            </a:r>
            <a:endParaRPr sz="1900">
              <a:solidFill>
                <a:srgbClr val="333333"/>
              </a:solidFill>
              <a:latin typeface="Work Sans Black"/>
              <a:ea typeface="Work Sans Black"/>
              <a:cs typeface="Work Sans Black"/>
              <a:sym typeface="Work Sans Black"/>
            </a:endParaRPr>
          </a:p>
        </p:txBody>
      </p:sp>
      <p:sp>
        <p:nvSpPr>
          <p:cNvPr id="72" name="Google Shape;72;p13"/>
          <p:cNvSpPr txBox="1"/>
          <p:nvPr/>
        </p:nvSpPr>
        <p:spPr>
          <a:xfrm>
            <a:off x="1168625" y="3066975"/>
            <a:ext cx="27963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Market Update</a:t>
            </a:r>
            <a:endParaRPr sz="175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73" name="Google Shape;73;p13"/>
          <p:cNvSpPr txBox="1"/>
          <p:nvPr/>
        </p:nvSpPr>
        <p:spPr>
          <a:xfrm>
            <a:off x="1168625" y="2024925"/>
            <a:ext cx="33462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Welcome to Violet Zinkerman and Ana George</a:t>
            </a:r>
            <a:endParaRPr sz="1300">
              <a:solidFill>
                <a:schemeClr val="dk1"/>
              </a:solidFill>
              <a:latin typeface="Open Sans"/>
              <a:ea typeface="Open Sans"/>
              <a:cs typeface="Open Sans"/>
              <a:sym typeface="Open Sans"/>
            </a:endParaRPr>
          </a:p>
        </p:txBody>
      </p:sp>
      <p:sp>
        <p:nvSpPr>
          <p:cNvPr id="74" name="Google Shape;74;p13"/>
          <p:cNvSpPr txBox="1"/>
          <p:nvPr/>
        </p:nvSpPr>
        <p:spPr>
          <a:xfrm>
            <a:off x="1168625" y="3254025"/>
            <a:ext cx="3346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rgbClr val="333333"/>
              </a:solidFill>
              <a:latin typeface="Open Sans"/>
              <a:ea typeface="Open Sans"/>
              <a:cs typeface="Open Sans"/>
              <a:sym typeface="Open Sans"/>
            </a:endParaRPr>
          </a:p>
        </p:txBody>
      </p:sp>
      <p:sp>
        <p:nvSpPr>
          <p:cNvPr id="75" name="Google Shape;75;p13"/>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76" name="Google Shape;76;p13"/>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77" name="Google Shape;77;p13"/>
          <p:cNvSpPr/>
          <p:nvPr/>
        </p:nvSpPr>
        <p:spPr>
          <a:xfrm>
            <a:off x="587985" y="29759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78" name="Google Shape;78;p13"/>
          <p:cNvSpPr txBox="1"/>
          <p:nvPr/>
        </p:nvSpPr>
        <p:spPr>
          <a:xfrm>
            <a:off x="761659" y="30772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pic>
        <p:nvPicPr>
          <p:cNvPr id="79" name="Google Shape;79;p13"/>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80" name="Google Shape;80;p13"/>
          <p:cNvSpPr txBox="1"/>
          <p:nvPr>
            <p:ph type="title"/>
          </p:nvPr>
        </p:nvSpPr>
        <p:spPr>
          <a:xfrm>
            <a:off x="587975" y="404275"/>
            <a:ext cx="7919400" cy="88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9729"/>
              <a:buFont typeface="Arial"/>
              <a:buNone/>
            </a:pPr>
            <a:r>
              <a:rPr lang="en"/>
              <a:t>Agenda</a:t>
            </a:r>
            <a:endParaRPr/>
          </a:p>
          <a:p>
            <a:pPr indent="0" lvl="0" marL="0" rtl="0" algn="l">
              <a:spcBef>
                <a:spcPts val="0"/>
              </a:spcBef>
              <a:spcAft>
                <a:spcPts val="0"/>
              </a:spcAft>
              <a:buClr>
                <a:schemeClr val="dk1"/>
              </a:buClr>
              <a:buSzPct val="57894"/>
              <a:buFont typeface="Arial"/>
              <a:buNone/>
            </a:pPr>
            <a:r>
              <a:rPr lang="en" sz="1900">
                <a:latin typeface="Work Sans ExtraBold"/>
                <a:ea typeface="Work Sans ExtraBold"/>
                <a:cs typeface="Work Sans ExtraBold"/>
                <a:sym typeface="Work Sans ExtraBold"/>
              </a:rPr>
              <a:t>November 8</a:t>
            </a:r>
            <a:r>
              <a:rPr lang="en" sz="1900">
                <a:latin typeface="Work Sans ExtraBold"/>
                <a:ea typeface="Work Sans ExtraBold"/>
                <a:cs typeface="Work Sans ExtraBold"/>
                <a:sym typeface="Work Sans ExtraBold"/>
              </a:rPr>
              <a:t>, 2023</a:t>
            </a:r>
            <a:endParaRPr sz="1900">
              <a:latin typeface="Work Sans ExtraBold"/>
              <a:ea typeface="Work Sans ExtraBold"/>
              <a:cs typeface="Work Sans ExtraBold"/>
              <a:sym typeface="Work Sans ExtraBold"/>
            </a:endParaRPr>
          </a:p>
        </p:txBody>
      </p:sp>
      <p:pic>
        <p:nvPicPr>
          <p:cNvPr id="81" name="Google Shape;81;p13"/>
          <p:cNvPicPr preferRelativeResize="0"/>
          <p:nvPr/>
        </p:nvPicPr>
        <p:blipFill>
          <a:blip r:embed="rId4">
            <a:alphaModFix/>
          </a:blip>
          <a:stretch>
            <a:fillRect/>
          </a:stretch>
        </p:blipFill>
        <p:spPr>
          <a:xfrm>
            <a:off x="5555925" y="2130375"/>
            <a:ext cx="3675477" cy="3675477"/>
          </a:xfrm>
          <a:prstGeom prst="rect">
            <a:avLst/>
          </a:prstGeom>
          <a:noFill/>
          <a:ln>
            <a:noFill/>
          </a:ln>
        </p:spPr>
      </p:pic>
      <p:sp>
        <p:nvSpPr>
          <p:cNvPr id="82" name="Google Shape;82;p13"/>
          <p:cNvSpPr txBox="1"/>
          <p:nvPr/>
        </p:nvSpPr>
        <p:spPr>
          <a:xfrm>
            <a:off x="5249425" y="181205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Investment Policy Committee</a:t>
            </a:r>
            <a:endParaRPr sz="1900">
              <a:solidFill>
                <a:srgbClr val="333333"/>
              </a:solidFill>
              <a:latin typeface="Work Sans Black"/>
              <a:ea typeface="Work Sans Black"/>
              <a:cs typeface="Work Sans Black"/>
              <a:sym typeface="Work Sans Black"/>
            </a:endParaRPr>
          </a:p>
        </p:txBody>
      </p:sp>
      <p:sp>
        <p:nvSpPr>
          <p:cNvPr id="83" name="Google Shape;83;p13"/>
          <p:cNvSpPr txBox="1"/>
          <p:nvPr/>
        </p:nvSpPr>
        <p:spPr>
          <a:xfrm>
            <a:off x="5253125" y="2044000"/>
            <a:ext cx="33462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A report of open projects with the IPC</a:t>
            </a:r>
            <a:endParaRPr sz="1300">
              <a:solidFill>
                <a:schemeClr val="dk1"/>
              </a:solidFill>
              <a:latin typeface="Open Sans"/>
              <a:ea typeface="Open Sans"/>
              <a:cs typeface="Open Sans"/>
              <a:sym typeface="Open Sans"/>
            </a:endParaRPr>
          </a:p>
        </p:txBody>
      </p:sp>
      <p:sp>
        <p:nvSpPr>
          <p:cNvPr id="84" name="Google Shape;84;p13"/>
          <p:cNvSpPr/>
          <p:nvPr/>
        </p:nvSpPr>
        <p:spPr>
          <a:xfrm>
            <a:off x="46687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5" name="Google Shape;85;p13"/>
          <p:cNvSpPr txBox="1"/>
          <p:nvPr/>
        </p:nvSpPr>
        <p:spPr>
          <a:xfrm>
            <a:off x="48423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86" name="Google Shape;86;p13"/>
          <p:cNvSpPr txBox="1"/>
          <p:nvPr/>
        </p:nvSpPr>
        <p:spPr>
          <a:xfrm>
            <a:off x="1221750" y="3323550"/>
            <a:ext cx="33462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Briefly exploring the latest positive signals and reasons for concern</a:t>
            </a:r>
            <a:endParaRPr sz="13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New team members!</a:t>
            </a:r>
            <a:endParaRPr sz="3130"/>
          </a:p>
        </p:txBody>
      </p:sp>
      <p:cxnSp>
        <p:nvCxnSpPr>
          <p:cNvPr id="92" name="Google Shape;92;p14"/>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93" name="Google Shape;93;p14"/>
          <p:cNvPicPr preferRelativeResize="0"/>
          <p:nvPr/>
        </p:nvPicPr>
        <p:blipFill>
          <a:blip r:embed="rId3">
            <a:alphaModFix/>
          </a:blip>
          <a:stretch>
            <a:fillRect/>
          </a:stretch>
        </p:blipFill>
        <p:spPr>
          <a:xfrm>
            <a:off x="4116500" y="1870700"/>
            <a:ext cx="1690893" cy="2314525"/>
          </a:xfrm>
          <a:prstGeom prst="rect">
            <a:avLst/>
          </a:prstGeom>
          <a:noFill/>
          <a:ln>
            <a:noFill/>
          </a:ln>
        </p:spPr>
      </p:pic>
      <p:pic>
        <p:nvPicPr>
          <p:cNvPr id="94" name="Google Shape;94;p14"/>
          <p:cNvPicPr preferRelativeResize="0"/>
          <p:nvPr/>
        </p:nvPicPr>
        <p:blipFill>
          <a:blip r:embed="rId4">
            <a:alphaModFix/>
          </a:blip>
          <a:stretch>
            <a:fillRect/>
          </a:stretch>
        </p:blipFill>
        <p:spPr>
          <a:xfrm>
            <a:off x="5942996" y="1870700"/>
            <a:ext cx="1690354" cy="2314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5"/>
          <p:cNvSpPr/>
          <p:nvPr/>
        </p:nvSpPr>
        <p:spPr>
          <a:xfrm>
            <a:off x="268875" y="2012300"/>
            <a:ext cx="38682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txBox="1"/>
          <p:nvPr/>
        </p:nvSpPr>
        <p:spPr>
          <a:xfrm>
            <a:off x="741527"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101" name="Google Shape;101;p15"/>
          <p:cNvSpPr txBox="1"/>
          <p:nvPr/>
        </p:nvSpPr>
        <p:spPr>
          <a:xfrm>
            <a:off x="268875" y="2697325"/>
            <a:ext cx="3868200" cy="2185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MSCI ACWI is still posting a +6.7% return YTD and a +10.5% return over the last 12 months</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Global diversification paid off: The S&amp;P 500 was 10.1% over the last 12 months, compared to the MSCI World ex-USA at 12.6% and the MSCI EM at 10.8%</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 Bond yields are rising</a:t>
            </a:r>
            <a:endParaRPr sz="1300">
              <a:solidFill>
                <a:srgbClr val="333333"/>
              </a:solidFill>
              <a:highlight>
                <a:schemeClr val="lt1"/>
              </a:highlight>
              <a:latin typeface="Open Sans"/>
              <a:ea typeface="Open Sans"/>
              <a:cs typeface="Open Sans"/>
              <a:sym typeface="Open Sans"/>
            </a:endParaRPr>
          </a:p>
        </p:txBody>
      </p:sp>
      <p:sp>
        <p:nvSpPr>
          <p:cNvPr id="102" name="Google Shape;102;p15"/>
          <p:cNvSpPr/>
          <p:nvPr/>
        </p:nvSpPr>
        <p:spPr>
          <a:xfrm>
            <a:off x="4813900" y="2012400"/>
            <a:ext cx="40680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txBox="1"/>
          <p:nvPr/>
        </p:nvSpPr>
        <p:spPr>
          <a:xfrm>
            <a:off x="5386452"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104" name="Google Shape;104;p15"/>
          <p:cNvSpPr txBox="1"/>
          <p:nvPr/>
        </p:nvSpPr>
        <p:spPr>
          <a:xfrm>
            <a:off x="4813900" y="2697325"/>
            <a:ext cx="4068000" cy="2185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No single cause to blame: Maybe the Fed, maybe belief of an impending recession, maybe the war in the Middle East, or maybe stocks were just too expensive</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Poor performance across the board for 1-month and 3-month periods</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Small and value are the worst performers</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
        <p:nvSpPr>
          <p:cNvPr id="105" name="Google Shape;105;p15"/>
          <p:cNvSpPr txBox="1"/>
          <p:nvPr>
            <p:ph type="title"/>
          </p:nvPr>
        </p:nvSpPr>
        <p:spPr>
          <a:xfrm>
            <a:off x="301650" y="2836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Market Update</a:t>
            </a:r>
            <a:endParaRPr sz="3130"/>
          </a:p>
          <a:p>
            <a:pPr indent="0" lvl="0" marL="0" rtl="0" algn="l">
              <a:spcBef>
                <a:spcPts val="0"/>
              </a:spcBef>
              <a:spcAft>
                <a:spcPts val="0"/>
              </a:spcAft>
              <a:buSzPts val="990"/>
              <a:buNone/>
            </a:pPr>
            <a:r>
              <a:rPr lang="en" sz="1550"/>
              <a:t>As of October 31, 2023</a:t>
            </a:r>
            <a:endParaRPr sz="15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nvSpPr>
        <p:spPr>
          <a:xfrm>
            <a:off x="1168625" y="181205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Trading &amp; Error Policies</a:t>
            </a:r>
            <a:endParaRPr sz="1900">
              <a:solidFill>
                <a:srgbClr val="333333"/>
              </a:solidFill>
              <a:latin typeface="Work Sans Black"/>
              <a:ea typeface="Work Sans Black"/>
              <a:cs typeface="Work Sans Black"/>
              <a:sym typeface="Work Sans Black"/>
            </a:endParaRPr>
          </a:p>
        </p:txBody>
      </p:sp>
      <p:sp>
        <p:nvSpPr>
          <p:cNvPr id="111" name="Google Shape;111;p16"/>
          <p:cNvSpPr txBox="1"/>
          <p:nvPr/>
        </p:nvSpPr>
        <p:spPr>
          <a:xfrm>
            <a:off x="1168625" y="3066975"/>
            <a:ext cx="27963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Bond Trading</a:t>
            </a:r>
            <a:endParaRPr sz="175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12" name="Google Shape;112;p16"/>
          <p:cNvSpPr txBox="1"/>
          <p:nvPr/>
        </p:nvSpPr>
        <p:spPr>
          <a:xfrm>
            <a:off x="1168625" y="2024925"/>
            <a:ext cx="33462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Open Sans"/>
              <a:ea typeface="Open Sans"/>
              <a:cs typeface="Open Sans"/>
              <a:sym typeface="Open Sans"/>
            </a:endParaRPr>
          </a:p>
        </p:txBody>
      </p:sp>
      <p:sp>
        <p:nvSpPr>
          <p:cNvPr id="113" name="Google Shape;113;p16"/>
          <p:cNvSpPr txBox="1"/>
          <p:nvPr/>
        </p:nvSpPr>
        <p:spPr>
          <a:xfrm>
            <a:off x="1168625" y="3254025"/>
            <a:ext cx="3346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rgbClr val="333333"/>
              </a:solidFill>
              <a:latin typeface="Open Sans"/>
              <a:ea typeface="Open Sans"/>
              <a:cs typeface="Open Sans"/>
              <a:sym typeface="Open Sans"/>
            </a:endParaRPr>
          </a:p>
        </p:txBody>
      </p:sp>
      <p:sp>
        <p:nvSpPr>
          <p:cNvPr id="114" name="Google Shape;114;p16"/>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5" name="Google Shape;115;p16"/>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16" name="Google Shape;116;p16"/>
          <p:cNvSpPr/>
          <p:nvPr/>
        </p:nvSpPr>
        <p:spPr>
          <a:xfrm>
            <a:off x="587985" y="29759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17" name="Google Shape;117;p16"/>
          <p:cNvSpPr txBox="1"/>
          <p:nvPr/>
        </p:nvSpPr>
        <p:spPr>
          <a:xfrm>
            <a:off x="761659" y="30772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pic>
        <p:nvPicPr>
          <p:cNvPr id="118" name="Google Shape;118;p1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19" name="Google Shape;119;p16"/>
          <p:cNvSpPr txBox="1"/>
          <p:nvPr>
            <p:ph type="title"/>
          </p:nvPr>
        </p:nvSpPr>
        <p:spPr>
          <a:xfrm>
            <a:off x="587975" y="404275"/>
            <a:ext cx="7919400" cy="88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9729"/>
              <a:buFont typeface="Arial"/>
              <a:buNone/>
            </a:pPr>
            <a:r>
              <a:rPr lang="en"/>
              <a:t>Investment Policy </a:t>
            </a:r>
            <a:endParaRPr/>
          </a:p>
          <a:p>
            <a:pPr indent="0" lvl="0" marL="0" rtl="0" algn="l">
              <a:spcBef>
                <a:spcPts val="0"/>
              </a:spcBef>
              <a:spcAft>
                <a:spcPts val="0"/>
              </a:spcAft>
              <a:buClr>
                <a:schemeClr val="dk1"/>
              </a:buClr>
              <a:buSzPct val="57894"/>
              <a:buFont typeface="Arial"/>
              <a:buNone/>
            </a:pPr>
            <a:r>
              <a:rPr lang="en"/>
              <a:t>Committee Report</a:t>
            </a:r>
            <a:endParaRPr sz="1900">
              <a:latin typeface="Work Sans ExtraBold"/>
              <a:ea typeface="Work Sans ExtraBold"/>
              <a:cs typeface="Work Sans ExtraBold"/>
              <a:sym typeface="Work Sans ExtraBold"/>
            </a:endParaRPr>
          </a:p>
        </p:txBody>
      </p:sp>
      <p:sp>
        <p:nvSpPr>
          <p:cNvPr id="120" name="Google Shape;120;p16"/>
          <p:cNvSpPr txBox="1"/>
          <p:nvPr/>
        </p:nvSpPr>
        <p:spPr>
          <a:xfrm>
            <a:off x="5249425" y="181205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Core &amp; Core W DFA Merger</a:t>
            </a:r>
            <a:endParaRPr sz="1900">
              <a:solidFill>
                <a:srgbClr val="333333"/>
              </a:solidFill>
              <a:latin typeface="Work Sans Black"/>
              <a:ea typeface="Work Sans Black"/>
              <a:cs typeface="Work Sans Black"/>
              <a:sym typeface="Work Sans Black"/>
            </a:endParaRPr>
          </a:p>
        </p:txBody>
      </p:sp>
      <p:sp>
        <p:nvSpPr>
          <p:cNvPr id="121" name="Google Shape;121;p16"/>
          <p:cNvSpPr/>
          <p:nvPr/>
        </p:nvSpPr>
        <p:spPr>
          <a:xfrm>
            <a:off x="46687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2" name="Google Shape;122;p16"/>
          <p:cNvSpPr txBox="1"/>
          <p:nvPr/>
        </p:nvSpPr>
        <p:spPr>
          <a:xfrm>
            <a:off x="48423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123" name="Google Shape;123;p16"/>
          <p:cNvSpPr txBox="1"/>
          <p:nvPr/>
        </p:nvSpPr>
        <p:spPr>
          <a:xfrm>
            <a:off x="5249425" y="304620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Dividend Reinvestment</a:t>
            </a:r>
            <a:endParaRPr sz="1900">
              <a:solidFill>
                <a:srgbClr val="333333"/>
              </a:solidFill>
              <a:latin typeface="Work Sans Black"/>
              <a:ea typeface="Work Sans Black"/>
              <a:cs typeface="Work Sans Black"/>
              <a:sym typeface="Work Sans Black"/>
            </a:endParaRPr>
          </a:p>
        </p:txBody>
      </p:sp>
      <p:sp>
        <p:nvSpPr>
          <p:cNvPr id="124" name="Google Shape;124;p16"/>
          <p:cNvSpPr/>
          <p:nvPr/>
        </p:nvSpPr>
        <p:spPr>
          <a:xfrm>
            <a:off x="4668785" y="297000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5" name="Google Shape;125;p16"/>
          <p:cNvSpPr txBox="1"/>
          <p:nvPr/>
        </p:nvSpPr>
        <p:spPr>
          <a:xfrm>
            <a:off x="4842313" y="307725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4</a:t>
            </a:r>
            <a:endParaRPr sz="1600">
              <a:solidFill>
                <a:srgbClr val="333333"/>
              </a:solidFill>
              <a:latin typeface="Work Sans ExtraBold"/>
              <a:ea typeface="Work Sans ExtraBold"/>
              <a:cs typeface="Work Sans ExtraBold"/>
              <a:sym typeface="Work Sans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Core/Core W DFA Model Merger</a:t>
            </a:r>
            <a:endParaRPr sz="2800"/>
          </a:p>
          <a:p>
            <a:pPr indent="0" lvl="0" marL="0" rtl="0" algn="l">
              <a:spcBef>
                <a:spcPts val="0"/>
              </a:spcBef>
              <a:spcAft>
                <a:spcPts val="0"/>
              </a:spcAft>
              <a:buNone/>
            </a:pPr>
            <a:r>
              <a:rPr lang="en" sz="1400"/>
              <a:t>Beginning Dec 1, 2023</a:t>
            </a:r>
            <a:endParaRPr sz="1400"/>
          </a:p>
        </p:txBody>
      </p:sp>
      <p:cxnSp>
        <p:nvCxnSpPr>
          <p:cNvPr id="131" name="Google Shape;131;p17"/>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32" name="Google Shape;132;p17"/>
          <p:cNvSpPr txBox="1"/>
          <p:nvPr/>
        </p:nvSpPr>
        <p:spPr>
          <a:xfrm>
            <a:off x="1484475" y="2152575"/>
            <a:ext cx="6223500" cy="17856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Current holdings will be used as equivalents to reduce tax impact.</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401Ks, IRAs, ROTHs will experience full conversions to the new model.</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Final selection of funds will on the next slide.</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Equity managers include Vanguard, DFA, and Avantis.</a:t>
            </a:r>
            <a:endParaRPr sz="13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587975" y="404275"/>
            <a:ext cx="7919400" cy="88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9729"/>
              <a:buFont typeface="Arial"/>
              <a:buNone/>
            </a:pPr>
            <a:r>
              <a:rPr lang="en"/>
              <a:t>The New Core Model</a:t>
            </a:r>
            <a:endParaRPr/>
          </a:p>
          <a:p>
            <a:pPr indent="0" lvl="0" marL="0" rtl="0" algn="l">
              <a:spcBef>
                <a:spcPts val="0"/>
              </a:spcBef>
              <a:spcAft>
                <a:spcPts val="0"/>
              </a:spcAft>
              <a:buClr>
                <a:schemeClr val="dk1"/>
              </a:buClr>
              <a:buSzPct val="57894"/>
              <a:buFont typeface="Arial"/>
              <a:buNone/>
            </a:pPr>
            <a:r>
              <a:rPr lang="en" sz="1900">
                <a:latin typeface="Work Sans ExtraBold"/>
                <a:ea typeface="Work Sans ExtraBold"/>
                <a:cs typeface="Work Sans ExtraBold"/>
                <a:sym typeface="Work Sans ExtraBold"/>
              </a:rPr>
              <a:t>Beginning Dec 1, 2023</a:t>
            </a:r>
            <a:endParaRPr sz="1900">
              <a:latin typeface="Work Sans ExtraBold"/>
              <a:ea typeface="Work Sans ExtraBold"/>
              <a:cs typeface="Work Sans ExtraBold"/>
              <a:sym typeface="Work Sans ExtraBold"/>
            </a:endParaRPr>
          </a:p>
        </p:txBody>
      </p:sp>
      <p:graphicFrame>
        <p:nvGraphicFramePr>
          <p:cNvPr id="138" name="Google Shape;138;p18"/>
          <p:cNvGraphicFramePr/>
          <p:nvPr/>
        </p:nvGraphicFramePr>
        <p:xfrm>
          <a:off x="384075" y="1521525"/>
          <a:ext cx="3000000" cy="3000000"/>
        </p:xfrm>
        <a:graphic>
          <a:graphicData uri="http://schemas.openxmlformats.org/drawingml/2006/table">
            <a:tbl>
              <a:tblPr>
                <a:noFill/>
                <a:tableStyleId>{A2DE4FC4-D829-47B5-812E-CC5F6C026344}</a:tableStyleId>
              </a:tblPr>
              <a:tblGrid>
                <a:gridCol w="1838325"/>
                <a:gridCol w="2471950"/>
                <a:gridCol w="575375"/>
                <a:gridCol w="575375"/>
                <a:gridCol w="575375"/>
                <a:gridCol w="575375"/>
                <a:gridCol w="575375"/>
                <a:gridCol w="575375"/>
                <a:gridCol w="575375"/>
              </a:tblGrid>
              <a:tr h="174525">
                <a:tc>
                  <a:txBody>
                    <a:bodyPr/>
                    <a:lstStyle/>
                    <a:p>
                      <a:pPr indent="0" lvl="0" marL="0" rtl="0" algn="l">
                        <a:lnSpc>
                          <a:spcPct val="115000"/>
                        </a:lnSpc>
                        <a:spcBef>
                          <a:spcPts val="0"/>
                        </a:spcBef>
                        <a:spcAft>
                          <a:spcPts val="0"/>
                        </a:spcAft>
                        <a:buNone/>
                      </a:pPr>
                      <a:r>
                        <a:t/>
                      </a:r>
                      <a:endParaRPr b="1" sz="900">
                        <a:latin typeface="Open Sans"/>
                        <a:ea typeface="Open Sans"/>
                        <a:cs typeface="Open Sans"/>
                        <a:sym typeface="Open Sans"/>
                      </a:endParaRPr>
                    </a:p>
                  </a:txBody>
                  <a:tcPr marT="3600" marB="3600" marR="3600" marL="36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900">
                        <a:latin typeface="Open Sans"/>
                        <a:ea typeface="Open Sans"/>
                        <a:cs typeface="Open Sans"/>
                        <a:sym typeface="Open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Open Sans"/>
                          <a:ea typeface="Open Sans"/>
                          <a:cs typeface="Open Sans"/>
                          <a:sym typeface="Open Sans"/>
                        </a:rPr>
                        <a:t>Standard Model</a:t>
                      </a:r>
                      <a:endParaRPr b="1" sz="900">
                        <a:latin typeface="Open Sans"/>
                        <a:ea typeface="Open Sans"/>
                        <a:cs typeface="Open Sans"/>
                        <a:sym typeface="Open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a:txBody>
                    <a:bodyPr/>
                    <a:lstStyle/>
                    <a:p>
                      <a:pPr indent="0" lvl="0" marL="0" rtl="0" algn="ctr">
                        <a:lnSpc>
                          <a:spcPct val="115000"/>
                        </a:lnSpc>
                        <a:spcBef>
                          <a:spcPts val="0"/>
                        </a:spcBef>
                        <a:spcAft>
                          <a:spcPts val="0"/>
                        </a:spcAft>
                        <a:buNone/>
                      </a:pPr>
                      <a:r>
                        <a:t/>
                      </a:r>
                      <a:endParaRPr b="1" sz="900">
                        <a:latin typeface="Open Sans"/>
                        <a:ea typeface="Open Sans"/>
                        <a:cs typeface="Open Sans"/>
                        <a:sym typeface="Open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 sz="900">
                          <a:latin typeface="Open Sans"/>
                          <a:ea typeface="Open Sans"/>
                          <a:cs typeface="Open Sans"/>
                          <a:sym typeface="Open Sans"/>
                        </a:rPr>
                        <a:t>Tax-Sensitive Model</a:t>
                      </a:r>
                      <a:endParaRPr b="1" sz="900">
                        <a:latin typeface="Open Sans"/>
                        <a:ea typeface="Open Sans"/>
                        <a:cs typeface="Open Sans"/>
                        <a:sym typeface="Open Sans"/>
                      </a:endParaRPr>
                    </a:p>
                  </a:txBody>
                  <a:tcPr marT="3600" marB="3600" marR="3600" marL="3600" anchor="b">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r h="174525">
                <a:tc>
                  <a:txBody>
                    <a:bodyPr/>
                    <a:lstStyle/>
                    <a:p>
                      <a:pPr indent="0" lvl="0" marL="0" rtl="0" algn="l">
                        <a:lnSpc>
                          <a:spcPct val="115000"/>
                        </a:lnSpc>
                        <a:spcBef>
                          <a:spcPts val="0"/>
                        </a:spcBef>
                        <a:spcAft>
                          <a:spcPts val="0"/>
                        </a:spcAft>
                        <a:buNone/>
                      </a:pPr>
                      <a:r>
                        <a:rPr b="1" lang="en" sz="900">
                          <a:latin typeface="Open Sans"/>
                          <a:ea typeface="Open Sans"/>
                          <a:cs typeface="Open Sans"/>
                          <a:sym typeface="Open Sans"/>
                        </a:rPr>
                        <a:t>Asset Class</a:t>
                      </a:r>
                      <a:endParaRPr i="1" sz="700">
                        <a:solidFill>
                          <a:srgbClr val="1F6DF4"/>
                        </a:solidFill>
                        <a:latin typeface="Open Sans"/>
                        <a:ea typeface="Open Sans"/>
                        <a:cs typeface="Open Sans"/>
                        <a:sym typeface="Open Sans"/>
                      </a:endParaRPr>
                    </a:p>
                  </a:txBody>
                  <a:tcPr marT="3600" marB="3600" marR="3600" marL="36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Open Sans"/>
                          <a:ea typeface="Open Sans"/>
                          <a:cs typeface="Open Sans"/>
                          <a:sym typeface="Open Sans"/>
                        </a:rPr>
                        <a:t>Fund</a:t>
                      </a:r>
                      <a:endParaRPr sz="7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Open Sans"/>
                          <a:ea typeface="Open Sans"/>
                          <a:cs typeface="Open Sans"/>
                          <a:sym typeface="Open Sans"/>
                        </a:rPr>
                        <a:t>Ticker</a:t>
                      </a:r>
                      <a:endParaRPr sz="7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Open Sans"/>
                          <a:ea typeface="Open Sans"/>
                          <a:cs typeface="Open Sans"/>
                          <a:sym typeface="Open Sans"/>
                        </a:rPr>
                        <a:t>Alt.</a:t>
                      </a:r>
                      <a:endParaRPr sz="7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Open Sans"/>
                          <a:ea typeface="Open Sans"/>
                          <a:cs typeface="Open Sans"/>
                          <a:sym typeface="Open Sans"/>
                        </a:rPr>
                        <a:t>Target</a:t>
                      </a:r>
                      <a:endParaRPr sz="7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7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900">
                          <a:latin typeface="Open Sans"/>
                          <a:ea typeface="Open Sans"/>
                          <a:cs typeface="Open Sans"/>
                          <a:sym typeface="Open Sans"/>
                        </a:rPr>
                        <a:t>Ticker</a:t>
                      </a:r>
                      <a:endParaRPr sz="7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Open Sans"/>
                          <a:ea typeface="Open Sans"/>
                          <a:cs typeface="Open Sans"/>
                          <a:sym typeface="Open Sans"/>
                        </a:rPr>
                        <a:t>Alt.</a:t>
                      </a:r>
                      <a:endParaRPr sz="7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900">
                          <a:latin typeface="Open Sans"/>
                          <a:ea typeface="Open Sans"/>
                          <a:cs typeface="Open Sans"/>
                          <a:sym typeface="Open Sans"/>
                        </a:rPr>
                        <a:t>Target</a:t>
                      </a:r>
                      <a:endParaRPr sz="700">
                        <a:solidFill>
                          <a:srgbClr val="1F6DF4"/>
                        </a:solidFill>
                        <a:latin typeface="Open Sans"/>
                        <a:ea typeface="Open Sans"/>
                        <a:cs typeface="Open Sans"/>
                        <a:sym typeface="Open Sans"/>
                      </a:endParaRPr>
                    </a:p>
                  </a:txBody>
                  <a:tcPr marT="3600" marB="3600" marR="3600" marL="36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Total Stock Market</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IWV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IWV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Small Value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US Small Cap Value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DFSV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AVUV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DFSV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AVUV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Large Blend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FTSE Developed Mkts</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VEA</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IEFA</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VEA</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IEFA</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Foreign Sm/Mid Value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Avantis International Small Cap Value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AVDV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DISV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AVDV</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DISV</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Emerging Markets</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Avantis Emerging Markets Equity</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AVEM</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VWO</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AVEM</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VWO</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Real Estate</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DFA Global Real Estate</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DFGR</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REET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DFGR</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REET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5.0%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b">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ctr">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r">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Corporate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Intermediate Corp</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VCIT</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SPAB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MUNI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MUB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70.0%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Intermediate Government</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SPDR Intermediate Treasury</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SPTI</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VGIT</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World Bond - USD Hedged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Total International Bond</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BNDX</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IAGG</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30.0%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Short Term Bond</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ST Corporate Bond</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VCSH</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IGSB</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333333">
                          <a:alpha val="0"/>
                        </a:srgbClr>
                      </a:solidFill>
                      <a:prstDash val="dot"/>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SUB</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SHM</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20.0%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333333"/>
                      </a:solidFill>
                      <a:prstDash val="dot"/>
                      <a:round/>
                      <a:headEnd len="sm" w="sm" type="none"/>
                      <a:tailEnd len="sm" w="sm" type="none"/>
                    </a:lnB>
                  </a:tcPr>
                </a:tc>
              </a:tr>
              <a:tr h="174525">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Inflation Protection</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9E9E9E">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Vanguard ST Inflation Protection</a:t>
                      </a:r>
                      <a:endParaRPr sz="900" u="sng">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STIP</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900">
                        <a:solidFill>
                          <a:srgbClr val="1F6DF4"/>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alpha val="0"/>
                        </a:srgbClr>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rgbClr val="333333"/>
                          </a:solidFill>
                          <a:latin typeface="Open Sans"/>
                          <a:ea typeface="Open Sans"/>
                          <a:cs typeface="Open Sans"/>
                          <a:sym typeface="Open Sans"/>
                        </a:rPr>
                        <a:t>VTIP</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900">
                          <a:solidFill>
                            <a:srgbClr val="333333"/>
                          </a:solidFill>
                          <a:latin typeface="Open Sans"/>
                          <a:ea typeface="Open Sans"/>
                          <a:cs typeface="Open Sans"/>
                          <a:sym typeface="Open Sans"/>
                        </a:rPr>
                        <a:t>STIP</a:t>
                      </a:r>
                      <a:endParaRPr i="1"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333333">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900">
                          <a:solidFill>
                            <a:srgbClr val="333333"/>
                          </a:solidFill>
                          <a:latin typeface="Open Sans"/>
                          <a:ea typeface="Open Sans"/>
                          <a:cs typeface="Open Sans"/>
                          <a:sym typeface="Open Sans"/>
                        </a:rPr>
                        <a:t>10.0%</a:t>
                      </a:r>
                      <a:endParaRPr sz="900">
                        <a:solidFill>
                          <a:srgbClr val="333333"/>
                        </a:solidFill>
                        <a:latin typeface="Open Sans"/>
                        <a:ea typeface="Open Sans"/>
                        <a:cs typeface="Open Sans"/>
                        <a:sym typeface="Open Sans"/>
                      </a:endParaRPr>
                    </a:p>
                  </a:txBody>
                  <a:tcPr marT="18000" marB="18000" marR="18000" marL="18000" anchor="ctr">
                    <a:lnL cap="flat" cmpd="sng" w="9525">
                      <a:solidFill>
                        <a:srgbClr val="333333">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3333"/>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1368500" y="982150"/>
            <a:ext cx="6479400" cy="98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Dividend Reinvestment Announcement</a:t>
            </a:r>
            <a:endParaRPr sz="2800"/>
          </a:p>
        </p:txBody>
      </p:sp>
      <p:sp>
        <p:nvSpPr>
          <p:cNvPr id="144" name="Google Shape;144;p19"/>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Our daily cash management keeps cash balances in check.</a:t>
            </a: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Dividend reinvestment arbitrarily reinvests dollars without concern for which position is underweighted</a:t>
            </a: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Reinvested dividends complicate tax loss harvesting</a:t>
            </a: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We will no longer allow dividend reinvestment, beginning</a:t>
            </a:r>
            <a:br>
              <a:rPr b="1" lang="en" sz="1300">
                <a:latin typeface="Open Sans"/>
                <a:ea typeface="Open Sans"/>
                <a:cs typeface="Open Sans"/>
                <a:sym typeface="Open Sans"/>
              </a:rPr>
            </a:br>
            <a:r>
              <a:rPr b="1" lang="en" sz="1300">
                <a:latin typeface="Open Sans"/>
                <a:ea typeface="Open Sans"/>
                <a:cs typeface="Open Sans"/>
                <a:sym typeface="Open Sans"/>
              </a:rPr>
              <a:t>Jan 1, 2024.</a:t>
            </a:r>
            <a:endParaRPr b="1" sz="1300">
              <a:latin typeface="Open Sans"/>
              <a:ea typeface="Open Sans"/>
              <a:cs typeface="Open Sans"/>
              <a:sym typeface="Open Sans"/>
            </a:endParaRPr>
          </a:p>
        </p:txBody>
      </p:sp>
      <p:pic>
        <p:nvPicPr>
          <p:cNvPr id="145" name="Google Shape;145;p19"/>
          <p:cNvPicPr preferRelativeResize="0"/>
          <p:nvPr/>
        </p:nvPicPr>
        <p:blipFill>
          <a:blip r:embed="rId3">
            <a:alphaModFix/>
          </a:blip>
          <a:stretch>
            <a:fillRect/>
          </a:stretch>
        </p:blipFill>
        <p:spPr>
          <a:xfrm>
            <a:off x="4750550" y="1651325"/>
            <a:ext cx="4393450" cy="4393450"/>
          </a:xfrm>
          <a:prstGeom prst="rect">
            <a:avLst/>
          </a:prstGeom>
          <a:noFill/>
          <a:ln>
            <a:noFill/>
          </a:ln>
        </p:spPr>
      </p:pic>
      <p:cxnSp>
        <p:nvCxnSpPr>
          <p:cNvPr id="146" name="Google Shape;146;p19"/>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Congrats to Cynthia Meyer!  </a:t>
            </a:r>
            <a:endParaRPr sz="3130"/>
          </a:p>
        </p:txBody>
      </p:sp>
      <p:cxnSp>
        <p:nvCxnSpPr>
          <p:cNvPr id="152" name="Google Shape;152;p20"/>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53" name="Google Shape;153;p20"/>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Highest Net New Assets in October 2023.</a:t>
            </a:r>
            <a:br>
              <a:rPr lang="en" sz="1300">
                <a:latin typeface="Open Sans"/>
                <a:ea typeface="Open Sans"/>
                <a:cs typeface="Open Sans"/>
                <a:sym typeface="Open Sans"/>
              </a:rPr>
            </a:b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154" name="Google Shape;154;p20"/>
          <p:cNvPicPr preferRelativeResize="0"/>
          <p:nvPr/>
        </p:nvPicPr>
        <p:blipFill>
          <a:blip r:embed="rId3">
            <a:alphaModFix/>
          </a:blip>
          <a:stretch>
            <a:fillRect/>
          </a:stretch>
        </p:blipFill>
        <p:spPr>
          <a:xfrm>
            <a:off x="4292425" y="3084274"/>
            <a:ext cx="3415549" cy="93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