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Work Sans Medium"/>
      <p:regular r:id="rId15"/>
      <p:bold r:id="rId16"/>
      <p:italic r:id="rId17"/>
      <p:boldItalic r:id="rId18"/>
    </p:embeddedFont>
    <p:embeddedFont>
      <p:font typeface="Work Sans Black"/>
      <p:bold r:id="rId19"/>
      <p:boldItalic r:id="rId20"/>
    </p:embeddedFont>
    <p:embeddedFont>
      <p:font typeface="Work Sans ExtraBold"/>
      <p:bold r:id="rId21"/>
      <p:boldItalic r:id="rId22"/>
    </p:embeddedFont>
    <p:embeddedFont>
      <p:font typeface="Work Sans Light"/>
      <p:regular r:id="rId23"/>
      <p:bold r:id="rId24"/>
      <p:italic r:id="rId25"/>
      <p:boldItalic r:id="rId26"/>
    </p:embeddedFont>
    <p:embeddedFont>
      <p:font typeface="Work Sans"/>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Black-boldItalic.fntdata"/><Relationship Id="rId22" Type="http://schemas.openxmlformats.org/officeDocument/2006/relationships/font" Target="fonts/WorkSansExtraBold-boldItalic.fntdata"/><Relationship Id="rId21" Type="http://schemas.openxmlformats.org/officeDocument/2006/relationships/font" Target="fonts/WorkSansExtraBold-bold.fntdata"/><Relationship Id="rId24" Type="http://schemas.openxmlformats.org/officeDocument/2006/relationships/font" Target="fonts/WorkSansLight-bold.fntdata"/><Relationship Id="rId23" Type="http://schemas.openxmlformats.org/officeDocument/2006/relationships/font" Target="fonts/WorkSans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Light-boldItalic.fntdata"/><Relationship Id="rId25" Type="http://schemas.openxmlformats.org/officeDocument/2006/relationships/font" Target="fonts/WorkSansLight-italic.fntdata"/><Relationship Id="rId28" Type="http://schemas.openxmlformats.org/officeDocument/2006/relationships/font" Target="fonts/WorkSans-bold.fntdata"/><Relationship Id="rId27" Type="http://schemas.openxmlformats.org/officeDocument/2006/relationships/font" Target="fonts/Work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WorkSans-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regular.fntdata"/><Relationship Id="rId30" Type="http://schemas.openxmlformats.org/officeDocument/2006/relationships/font" Target="fonts/WorkSans-boldItalic.fntdata"/><Relationship Id="rId11" Type="http://schemas.openxmlformats.org/officeDocument/2006/relationships/slide" Target="slides/slide7.xml"/><Relationship Id="rId33" Type="http://schemas.openxmlformats.org/officeDocument/2006/relationships/font" Target="fonts/OpenSans-italic.fntdata"/><Relationship Id="rId10" Type="http://schemas.openxmlformats.org/officeDocument/2006/relationships/slide" Target="slides/slide6.xml"/><Relationship Id="rId32" Type="http://schemas.openxmlformats.org/officeDocument/2006/relationships/font" Target="fonts/OpenSans-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OpenSans-boldItalic.fntdata"/><Relationship Id="rId15" Type="http://schemas.openxmlformats.org/officeDocument/2006/relationships/font" Target="fonts/WorkSansMedium-regular.fntdata"/><Relationship Id="rId14" Type="http://schemas.openxmlformats.org/officeDocument/2006/relationships/slide" Target="slides/slide10.xml"/><Relationship Id="rId17" Type="http://schemas.openxmlformats.org/officeDocument/2006/relationships/font" Target="fonts/WorkSansMedium-italic.fntdata"/><Relationship Id="rId16" Type="http://schemas.openxmlformats.org/officeDocument/2006/relationships/font" Target="fonts/WorkSansMedium-bold.fntdata"/><Relationship Id="rId19" Type="http://schemas.openxmlformats.org/officeDocument/2006/relationships/font" Target="fonts/WorkSansBlack-bold.fntdata"/><Relationship Id="rId18" Type="http://schemas.openxmlformats.org/officeDocument/2006/relationships/font" Target="fonts/WorkSans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7e40991e4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7e40991e4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3cc43e661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3cc43e661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7e40991e4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7e40991e4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7e40991e4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7e40991e4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3cc43e661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3cc43e661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7e40991e4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7e40991e4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7e40991e4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7e40991e4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zoom.us/webinar/register/WN_6vIXd7nkRgyVIKavWhW1Ag#/registration" TargetMode="External"/><Relationship Id="rId4" Type="http://schemas.openxmlformats.org/officeDocument/2006/relationships/image" Target="../media/image4.jp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endParaRPr>
              <a:latin typeface="Work Sans Medium"/>
              <a:ea typeface="Work Sans Medium"/>
              <a:cs typeface="Work Sans Medium"/>
              <a:sym typeface="Work Sans Medium"/>
            </a:endParaRPr>
          </a:p>
        </p:txBody>
      </p:sp>
      <p:pic>
        <p:nvPicPr>
          <p:cNvPr id="65" name="Google Shape;65;p12"/>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66" name="Google Shape;66;p12"/>
          <p:cNvPicPr preferRelativeResize="0"/>
          <p:nvPr/>
        </p:nvPicPr>
        <p:blipFill>
          <a:blip r:embed="rId4">
            <a:alphaModFix/>
          </a:blip>
          <a:stretch>
            <a:fillRect/>
          </a:stretch>
        </p:blipFill>
        <p:spPr>
          <a:xfrm flipH="1">
            <a:off x="1036151" y="1937875"/>
            <a:ext cx="2995925" cy="3205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66" name="Google Shape;166;p21"/>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67" name="Google Shape;167;p21"/>
          <p:cNvSpPr txBox="1"/>
          <p:nvPr/>
        </p:nvSpPr>
        <p:spPr>
          <a:xfrm>
            <a:off x="668825" y="1752975"/>
            <a:ext cx="79314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independent registered investment advisers (“RIAs”) that are members of XYPN, but not affiliated with the XYPN Invest. XYPN Invest manages its Model Portfolios on a discretionary basis primarily by allocating assets among various mutual funds and exchange-traded funds (“ETFs”). XYPN Invest may also allocate assets in individual debt and equity securities. While XYPN Invest will select mutual funds and ETFs for the Model Portfolios, provide guidance and information about the Model Portfolios to RIAs, RIAs are responsible for choosing the specific model and allocation for each of their Clients.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nvSpPr>
        <p:spPr>
          <a:xfrm>
            <a:off x="1168625" y="1812050"/>
            <a:ext cx="38262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Model Merger</a:t>
            </a:r>
            <a:endParaRPr sz="1900">
              <a:solidFill>
                <a:srgbClr val="333333"/>
              </a:solidFill>
              <a:latin typeface="Work Sans Black"/>
              <a:ea typeface="Work Sans Black"/>
              <a:cs typeface="Work Sans Black"/>
              <a:sym typeface="Work Sans Black"/>
            </a:endParaRPr>
          </a:p>
        </p:txBody>
      </p:sp>
      <p:sp>
        <p:nvSpPr>
          <p:cNvPr id="72" name="Google Shape;72;p13"/>
          <p:cNvSpPr txBox="1"/>
          <p:nvPr/>
        </p:nvSpPr>
        <p:spPr>
          <a:xfrm>
            <a:off x="1168625" y="3066975"/>
            <a:ext cx="27963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Schwab/TD Updates</a:t>
            </a:r>
            <a:endParaRPr sz="175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73" name="Google Shape;73;p13"/>
          <p:cNvSpPr txBox="1"/>
          <p:nvPr/>
        </p:nvSpPr>
        <p:spPr>
          <a:xfrm>
            <a:off x="1168625" y="2024925"/>
            <a:ext cx="33462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We will begin combining Core and Core with DFA as of Dec 1st.</a:t>
            </a:r>
            <a:endParaRPr sz="1300">
              <a:solidFill>
                <a:schemeClr val="dk1"/>
              </a:solidFill>
              <a:latin typeface="Open Sans"/>
              <a:ea typeface="Open Sans"/>
              <a:cs typeface="Open Sans"/>
              <a:sym typeface="Open Sans"/>
            </a:endParaRPr>
          </a:p>
        </p:txBody>
      </p:sp>
      <p:sp>
        <p:nvSpPr>
          <p:cNvPr id="74" name="Google Shape;74;p13"/>
          <p:cNvSpPr txBox="1"/>
          <p:nvPr/>
        </p:nvSpPr>
        <p:spPr>
          <a:xfrm>
            <a:off x="1168625" y="3254025"/>
            <a:ext cx="3346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333333"/>
                </a:solidFill>
                <a:latin typeface="Open Sans"/>
                <a:ea typeface="Open Sans"/>
                <a:cs typeface="Open Sans"/>
                <a:sym typeface="Open Sans"/>
              </a:rPr>
              <a:t>Review of common requests after the completion of the merger.</a:t>
            </a:r>
            <a:endParaRPr sz="1300">
              <a:solidFill>
                <a:srgbClr val="333333"/>
              </a:solidFill>
              <a:latin typeface="Open Sans"/>
              <a:ea typeface="Open Sans"/>
              <a:cs typeface="Open Sans"/>
              <a:sym typeface="Open Sans"/>
            </a:endParaRPr>
          </a:p>
        </p:txBody>
      </p:sp>
      <p:sp>
        <p:nvSpPr>
          <p:cNvPr id="75" name="Google Shape;75;p13"/>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76" name="Google Shape;76;p13"/>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77" name="Google Shape;77;p13"/>
          <p:cNvSpPr/>
          <p:nvPr/>
        </p:nvSpPr>
        <p:spPr>
          <a:xfrm>
            <a:off x="587985" y="297597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78" name="Google Shape;78;p13"/>
          <p:cNvSpPr txBox="1"/>
          <p:nvPr/>
        </p:nvSpPr>
        <p:spPr>
          <a:xfrm>
            <a:off x="761659" y="30772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pic>
        <p:nvPicPr>
          <p:cNvPr id="79" name="Google Shape;79;p13"/>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80" name="Google Shape;80;p13"/>
          <p:cNvSpPr txBox="1"/>
          <p:nvPr>
            <p:ph type="title"/>
          </p:nvPr>
        </p:nvSpPr>
        <p:spPr>
          <a:xfrm>
            <a:off x="587975" y="404275"/>
            <a:ext cx="7919400" cy="88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9729"/>
              <a:buFont typeface="Arial"/>
              <a:buNone/>
            </a:pPr>
            <a:r>
              <a:rPr lang="en"/>
              <a:t>Agenda</a:t>
            </a:r>
            <a:endParaRPr/>
          </a:p>
          <a:p>
            <a:pPr indent="0" lvl="0" marL="0" rtl="0" algn="l">
              <a:spcBef>
                <a:spcPts val="0"/>
              </a:spcBef>
              <a:spcAft>
                <a:spcPts val="0"/>
              </a:spcAft>
              <a:buClr>
                <a:schemeClr val="dk1"/>
              </a:buClr>
              <a:buSzPct val="57894"/>
              <a:buFont typeface="Arial"/>
              <a:buNone/>
            </a:pPr>
            <a:r>
              <a:rPr lang="en" sz="1900">
                <a:latin typeface="Work Sans ExtraBold"/>
                <a:ea typeface="Work Sans ExtraBold"/>
                <a:cs typeface="Work Sans ExtraBold"/>
                <a:sym typeface="Work Sans ExtraBold"/>
              </a:rPr>
              <a:t>September 13, 2023</a:t>
            </a:r>
            <a:endParaRPr sz="1900">
              <a:latin typeface="Work Sans ExtraBold"/>
              <a:ea typeface="Work Sans ExtraBold"/>
              <a:cs typeface="Work Sans ExtraBold"/>
              <a:sym typeface="Work Sans ExtraBold"/>
            </a:endParaRPr>
          </a:p>
        </p:txBody>
      </p:sp>
      <p:pic>
        <p:nvPicPr>
          <p:cNvPr id="81" name="Google Shape;81;p13"/>
          <p:cNvPicPr preferRelativeResize="0"/>
          <p:nvPr/>
        </p:nvPicPr>
        <p:blipFill>
          <a:blip r:embed="rId4">
            <a:alphaModFix/>
          </a:blip>
          <a:stretch>
            <a:fillRect/>
          </a:stretch>
        </p:blipFill>
        <p:spPr>
          <a:xfrm>
            <a:off x="5555925" y="2130375"/>
            <a:ext cx="3675477" cy="3675477"/>
          </a:xfrm>
          <a:prstGeom prst="rect">
            <a:avLst/>
          </a:prstGeom>
          <a:noFill/>
          <a:ln>
            <a:noFill/>
          </a:ln>
        </p:spPr>
      </p:pic>
      <p:sp>
        <p:nvSpPr>
          <p:cNvPr id="82" name="Google Shape;82;p13"/>
          <p:cNvSpPr txBox="1"/>
          <p:nvPr/>
        </p:nvSpPr>
        <p:spPr>
          <a:xfrm>
            <a:off x="5249425" y="1812050"/>
            <a:ext cx="38262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Resource</a:t>
            </a:r>
            <a:r>
              <a:rPr lang="en" sz="1750">
                <a:solidFill>
                  <a:srgbClr val="333333"/>
                </a:solidFill>
                <a:latin typeface="Work Sans Black"/>
                <a:ea typeface="Work Sans Black"/>
                <a:cs typeface="Work Sans Black"/>
                <a:sym typeface="Work Sans Black"/>
              </a:rPr>
              <a:t> Updates</a:t>
            </a:r>
            <a:endParaRPr sz="1900">
              <a:solidFill>
                <a:srgbClr val="333333"/>
              </a:solidFill>
              <a:latin typeface="Work Sans Black"/>
              <a:ea typeface="Work Sans Black"/>
              <a:cs typeface="Work Sans Black"/>
              <a:sym typeface="Work Sans Black"/>
            </a:endParaRPr>
          </a:p>
        </p:txBody>
      </p:sp>
      <p:sp>
        <p:nvSpPr>
          <p:cNvPr id="83" name="Google Shape;83;p13"/>
          <p:cNvSpPr txBox="1"/>
          <p:nvPr/>
        </p:nvSpPr>
        <p:spPr>
          <a:xfrm>
            <a:off x="5253125" y="2044000"/>
            <a:ext cx="33462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We’ve re-launched our knowledge base and will be posting new resources.</a:t>
            </a:r>
            <a:endParaRPr sz="1300">
              <a:solidFill>
                <a:schemeClr val="dk1"/>
              </a:solidFill>
              <a:latin typeface="Open Sans"/>
              <a:ea typeface="Open Sans"/>
              <a:cs typeface="Open Sans"/>
              <a:sym typeface="Open Sans"/>
            </a:endParaRPr>
          </a:p>
        </p:txBody>
      </p:sp>
      <p:sp>
        <p:nvSpPr>
          <p:cNvPr id="84" name="Google Shape;84;p13"/>
          <p:cNvSpPr/>
          <p:nvPr/>
        </p:nvSpPr>
        <p:spPr>
          <a:xfrm>
            <a:off x="46687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85" name="Google Shape;85;p13"/>
          <p:cNvSpPr txBox="1"/>
          <p:nvPr/>
        </p:nvSpPr>
        <p:spPr>
          <a:xfrm>
            <a:off x="48423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4"/>
          <p:cNvSpPr/>
          <p:nvPr/>
        </p:nvSpPr>
        <p:spPr>
          <a:xfrm>
            <a:off x="660850" y="2405700"/>
            <a:ext cx="3771900" cy="16776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nvSpPr>
        <p:spPr>
          <a:xfrm>
            <a:off x="850502" y="2667400"/>
            <a:ext cx="2922900" cy="449700"/>
          </a:xfrm>
          <a:prstGeom prst="rect">
            <a:avLst/>
          </a:prstGeom>
          <a:noFill/>
          <a:ln>
            <a:noFill/>
          </a:ln>
        </p:spPr>
        <p:txBody>
          <a:bodyPr anchorCtr="0" anchor="t" bIns="91425" lIns="91425" spcFirstLastPara="1" rIns="91425" wrap="square" tIns="91425">
            <a:spAutoFit/>
          </a:bodyPr>
          <a:lstStyle/>
          <a:p>
            <a:pPr indent="0" lvl="0" marL="0" rtl="0" algn="l">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CORE</a:t>
            </a:r>
            <a:endParaRPr sz="2100">
              <a:solidFill>
                <a:srgbClr val="333333"/>
              </a:solidFill>
              <a:latin typeface="Work Sans Light"/>
              <a:ea typeface="Work Sans Light"/>
              <a:cs typeface="Work Sans Light"/>
              <a:sym typeface="Work Sans Light"/>
            </a:endParaRPr>
          </a:p>
        </p:txBody>
      </p:sp>
      <p:sp>
        <p:nvSpPr>
          <p:cNvPr id="92" name="Google Shape;92;p14"/>
          <p:cNvSpPr txBox="1"/>
          <p:nvPr/>
        </p:nvSpPr>
        <p:spPr>
          <a:xfrm>
            <a:off x="855850" y="3091900"/>
            <a:ext cx="34374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rgbClr val="333333"/>
                </a:solidFill>
                <a:latin typeface="Open Sans"/>
                <a:ea typeface="Open Sans"/>
                <a:cs typeface="Open Sans"/>
                <a:sym typeface="Open Sans"/>
              </a:rPr>
              <a:t>Initially mandated as a low-cost alternative to CORE W DFA.</a:t>
            </a:r>
            <a:endParaRPr sz="1300">
              <a:solidFill>
                <a:srgbClr val="333333"/>
              </a:solidFill>
              <a:highlight>
                <a:srgbClr val="B7DD79"/>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latin typeface="Open Sans"/>
              <a:ea typeface="Open Sans"/>
              <a:cs typeface="Open Sans"/>
              <a:sym typeface="Open Sans"/>
            </a:endParaRPr>
          </a:p>
        </p:txBody>
      </p:sp>
      <p:sp>
        <p:nvSpPr>
          <p:cNvPr id="93" name="Google Shape;93;p14"/>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Model Merger</a:t>
            </a:r>
            <a:endParaRPr/>
          </a:p>
        </p:txBody>
      </p:sp>
      <p:sp>
        <p:nvSpPr>
          <p:cNvPr id="94" name="Google Shape;94;p14"/>
          <p:cNvSpPr/>
          <p:nvPr/>
        </p:nvSpPr>
        <p:spPr>
          <a:xfrm>
            <a:off x="4822050" y="2405700"/>
            <a:ext cx="3771900" cy="16776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5011702" y="2667400"/>
            <a:ext cx="2922900" cy="449700"/>
          </a:xfrm>
          <a:prstGeom prst="rect">
            <a:avLst/>
          </a:prstGeom>
          <a:noFill/>
          <a:ln>
            <a:noFill/>
          </a:ln>
        </p:spPr>
        <p:txBody>
          <a:bodyPr anchorCtr="0" anchor="t" bIns="91425" lIns="91425" spcFirstLastPara="1" rIns="91425" wrap="square" tIns="91425">
            <a:spAutoFit/>
          </a:bodyPr>
          <a:lstStyle/>
          <a:p>
            <a:pPr indent="0" lvl="0" marL="0" rtl="0" algn="l">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CORE WITH DFA</a:t>
            </a:r>
            <a:endParaRPr sz="2100">
              <a:solidFill>
                <a:srgbClr val="333333"/>
              </a:solidFill>
              <a:latin typeface="Work Sans Light"/>
              <a:ea typeface="Work Sans Light"/>
              <a:cs typeface="Work Sans Light"/>
              <a:sym typeface="Work Sans Light"/>
            </a:endParaRPr>
          </a:p>
        </p:txBody>
      </p:sp>
      <p:sp>
        <p:nvSpPr>
          <p:cNvPr id="96" name="Google Shape;96;p14"/>
          <p:cNvSpPr txBox="1"/>
          <p:nvPr/>
        </p:nvSpPr>
        <p:spPr>
          <a:xfrm>
            <a:off x="5017050" y="3091900"/>
            <a:ext cx="34374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333333"/>
                </a:solidFill>
                <a:latin typeface="Open Sans"/>
                <a:ea typeface="Open Sans"/>
                <a:cs typeface="Open Sans"/>
                <a:sym typeface="Open Sans"/>
              </a:rPr>
              <a:t>Intended as our primary model that best represents our investment philosophy and implementation preferences. </a:t>
            </a:r>
            <a:endParaRPr sz="1300">
              <a:solidFill>
                <a:srgbClr val="333333"/>
              </a:solidFill>
              <a:highlight>
                <a:srgbClr val="B7DD79"/>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Model Merger </a:t>
            </a:r>
            <a:r>
              <a:rPr lang="en" sz="2800"/>
              <a:t>Logistics</a:t>
            </a:r>
            <a:endParaRPr sz="2800"/>
          </a:p>
        </p:txBody>
      </p:sp>
      <p:cxnSp>
        <p:nvCxnSpPr>
          <p:cNvPr id="102" name="Google Shape;102;p15"/>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03" name="Google Shape;103;p15"/>
          <p:cNvSpPr txBox="1"/>
          <p:nvPr/>
        </p:nvSpPr>
        <p:spPr>
          <a:xfrm>
            <a:off x="1484475" y="2152575"/>
            <a:ext cx="6223500" cy="17856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Current holdings will be used as equivalents to reduce tax impact.</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401Ks, IRAs, ROTHs will experience full conversions to the new model.</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Final selection of funds will be published in the Oct/Nov office hours.</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Equity managers will include Vanguard, DFA, and Avantis</a:t>
            </a:r>
            <a:endParaRPr sz="1300">
              <a:solidFill>
                <a:srgbClr val="333333"/>
              </a:solidFill>
              <a:highlight>
                <a:schemeClr val="lt1"/>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nvSpPr>
        <p:spPr>
          <a:xfrm>
            <a:off x="1168625" y="1812050"/>
            <a:ext cx="49389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Setting up web access for the 1st time</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09" name="Google Shape;109;p16"/>
          <p:cNvSpPr txBox="1"/>
          <p:nvPr/>
        </p:nvSpPr>
        <p:spPr>
          <a:xfrm>
            <a:off x="1168625" y="24573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Granting view-only access to a spouse</a:t>
            </a:r>
            <a:endParaRPr sz="175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10" name="Google Shape;110;p16"/>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11" name="Google Shape;111;p16"/>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12" name="Google Shape;112;p16"/>
          <p:cNvSpPr/>
          <p:nvPr/>
        </p:nvSpPr>
        <p:spPr>
          <a:xfrm>
            <a:off x="587985" y="236637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13" name="Google Shape;113;p16"/>
          <p:cNvSpPr txBox="1"/>
          <p:nvPr/>
        </p:nvSpPr>
        <p:spPr>
          <a:xfrm>
            <a:off x="761659" y="24676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pic>
        <p:nvPicPr>
          <p:cNvPr id="114" name="Google Shape;114;p16"/>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15" name="Google Shape;115;p16"/>
          <p:cNvSpPr txBox="1"/>
          <p:nvPr>
            <p:ph type="title"/>
          </p:nvPr>
        </p:nvSpPr>
        <p:spPr>
          <a:xfrm>
            <a:off x="553150" y="854850"/>
            <a:ext cx="7919400" cy="88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9729"/>
              <a:buFont typeface="Arial"/>
              <a:buNone/>
            </a:pPr>
            <a:r>
              <a:rPr lang="en"/>
              <a:t>Schwab/TD Merger: </a:t>
            </a:r>
            <a:r>
              <a:rPr lang="en"/>
              <a:t>TOP 3 ISSUES</a:t>
            </a:r>
            <a:endParaRPr/>
          </a:p>
        </p:txBody>
      </p:sp>
      <p:sp>
        <p:nvSpPr>
          <p:cNvPr id="116" name="Google Shape;116;p16"/>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Changing outdated phone </a:t>
            </a:r>
            <a:r>
              <a:rPr lang="en" sz="1750">
                <a:solidFill>
                  <a:srgbClr val="333333"/>
                </a:solidFill>
                <a:latin typeface="Work Sans Black"/>
                <a:ea typeface="Work Sans Black"/>
                <a:cs typeface="Work Sans Black"/>
                <a:sym typeface="Work Sans Black"/>
              </a:rPr>
              <a:t>numbers</a:t>
            </a:r>
            <a:r>
              <a:rPr lang="en" sz="1750">
                <a:solidFill>
                  <a:srgbClr val="333333"/>
                </a:solidFill>
                <a:latin typeface="Work Sans Black"/>
                <a:ea typeface="Work Sans Black"/>
                <a:cs typeface="Work Sans Black"/>
                <a:sym typeface="Work Sans Black"/>
              </a:rPr>
              <a:t> or emails</a:t>
            </a:r>
            <a:endParaRPr sz="175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17" name="Google Shape;117;p16"/>
          <p:cNvSpPr/>
          <p:nvPr/>
        </p:nvSpPr>
        <p:spPr>
          <a:xfrm>
            <a:off x="587985" y="305217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18" name="Google Shape;118;p16"/>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Resource Updates</a:t>
            </a:r>
            <a:endParaRPr sz="2800"/>
          </a:p>
        </p:txBody>
      </p:sp>
      <p:sp>
        <p:nvSpPr>
          <p:cNvPr id="124" name="Google Shape;124;p17"/>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Check out our new knowledge base at: support.xyinvestmentsolutions.com</a:t>
            </a:r>
            <a:br>
              <a:rPr lang="en" sz="1300">
                <a:latin typeface="Open Sans"/>
                <a:ea typeface="Open Sans"/>
                <a:cs typeface="Open Sans"/>
                <a:sym typeface="Open Sans"/>
              </a:rPr>
            </a:br>
            <a:endParaRPr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Watch our Investments 101 video series: </a:t>
            </a:r>
            <a:br>
              <a:rPr lang="en" sz="1300">
                <a:latin typeface="Open Sans"/>
                <a:ea typeface="Open Sans"/>
                <a:cs typeface="Open Sans"/>
                <a:sym typeface="Open Sans"/>
              </a:rPr>
            </a:br>
            <a:r>
              <a:rPr lang="en" sz="1300">
                <a:latin typeface="Open Sans"/>
                <a:ea typeface="Open Sans"/>
                <a:cs typeface="Open Sans"/>
                <a:sym typeface="Open Sans"/>
              </a:rPr>
              <a:t>Launching on Friday!</a:t>
            </a:r>
            <a:endParaRPr sz="1300">
              <a:latin typeface="Open Sans"/>
              <a:ea typeface="Open Sans"/>
              <a:cs typeface="Open Sans"/>
              <a:sym typeface="Open Sans"/>
            </a:endParaRPr>
          </a:p>
        </p:txBody>
      </p:sp>
      <p:pic>
        <p:nvPicPr>
          <p:cNvPr id="125" name="Google Shape;125;p17"/>
          <p:cNvPicPr preferRelativeResize="0"/>
          <p:nvPr/>
        </p:nvPicPr>
        <p:blipFill>
          <a:blip r:embed="rId3">
            <a:alphaModFix/>
          </a:blip>
          <a:stretch>
            <a:fillRect/>
          </a:stretch>
        </p:blipFill>
        <p:spPr>
          <a:xfrm>
            <a:off x="4135525" y="1036300"/>
            <a:ext cx="5008475" cy="5008475"/>
          </a:xfrm>
          <a:prstGeom prst="rect">
            <a:avLst/>
          </a:prstGeom>
          <a:noFill/>
          <a:ln>
            <a:noFill/>
          </a:ln>
        </p:spPr>
      </p:pic>
      <p:cxnSp>
        <p:nvCxnSpPr>
          <p:cNvPr id="126" name="Google Shape;126;p17"/>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Congrats to Erik Goodge</a:t>
            </a:r>
            <a:endParaRPr/>
          </a:p>
        </p:txBody>
      </p:sp>
      <p:cxnSp>
        <p:nvCxnSpPr>
          <p:cNvPr id="132" name="Google Shape;132;p18"/>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33" name="Google Shape;133;p18"/>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Highest % Month over Month Growth in August 2023.</a:t>
            </a:r>
            <a:br>
              <a:rPr lang="en" sz="1300">
                <a:latin typeface="Open Sans"/>
                <a:ea typeface="Open Sans"/>
                <a:cs typeface="Open Sans"/>
                <a:sym typeface="Open Sans"/>
              </a:rPr>
            </a:b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134" name="Google Shape;134;p18"/>
          <p:cNvPicPr preferRelativeResize="0"/>
          <p:nvPr/>
        </p:nvPicPr>
        <p:blipFill>
          <a:blip r:embed="rId3">
            <a:alphaModFix/>
          </a:blip>
          <a:stretch>
            <a:fillRect/>
          </a:stretch>
        </p:blipFill>
        <p:spPr>
          <a:xfrm>
            <a:off x="4196225" y="3419575"/>
            <a:ext cx="3573724" cy="612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nvSpPr>
        <p:spPr>
          <a:xfrm>
            <a:off x="1168625" y="1812050"/>
            <a:ext cx="49389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XYPN Live Meetup | Sept 19th @ 8:30pm</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40" name="Google Shape;140;p19"/>
          <p:cNvSpPr txBox="1"/>
          <p:nvPr/>
        </p:nvSpPr>
        <p:spPr>
          <a:xfrm>
            <a:off x="1168625" y="30669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Medicare CE Webinar | Sept 29th @ 10am MST</a:t>
            </a:r>
            <a:endParaRPr sz="175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41" name="Google Shape;141;p19"/>
          <p:cNvSpPr txBox="1"/>
          <p:nvPr/>
        </p:nvSpPr>
        <p:spPr>
          <a:xfrm>
            <a:off x="1168625" y="2024925"/>
            <a:ext cx="33462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Meet in the hotel lobby for a special outing with the XYPN Invest team.</a:t>
            </a:r>
            <a:endParaRPr sz="1300">
              <a:solidFill>
                <a:schemeClr val="dk1"/>
              </a:solidFill>
              <a:latin typeface="Open Sans"/>
              <a:ea typeface="Open Sans"/>
              <a:cs typeface="Open Sans"/>
              <a:sym typeface="Open Sans"/>
            </a:endParaRPr>
          </a:p>
        </p:txBody>
      </p:sp>
      <p:sp>
        <p:nvSpPr>
          <p:cNvPr id="142" name="Google Shape;142;p19"/>
          <p:cNvSpPr txBox="1"/>
          <p:nvPr/>
        </p:nvSpPr>
        <p:spPr>
          <a:xfrm>
            <a:off x="1168625" y="3254025"/>
            <a:ext cx="33462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u="sng">
                <a:solidFill>
                  <a:srgbClr val="1F6DF4"/>
                </a:solidFill>
                <a:latin typeface="Open Sans"/>
                <a:ea typeface="Open Sans"/>
                <a:cs typeface="Open Sans"/>
                <a:sym typeface="Open Sans"/>
                <a:hlinkClick r:id="rId3">
                  <a:extLst>
                    <a:ext uri="{A12FA001-AC4F-418D-AE19-62706E023703}">
                      <ahyp:hlinkClr val="tx"/>
                    </a:ext>
                  </a:extLst>
                </a:hlinkClick>
              </a:rPr>
              <a:t>Register now</a:t>
            </a:r>
            <a:r>
              <a:rPr lang="en" sz="1300">
                <a:solidFill>
                  <a:srgbClr val="333333"/>
                </a:solidFill>
                <a:latin typeface="Open Sans"/>
                <a:ea typeface="Open Sans"/>
                <a:cs typeface="Open Sans"/>
                <a:sym typeface="Open Sans"/>
              </a:rPr>
              <a:t> for our special webinar on Medicare, presented by our friends at Caravus.</a:t>
            </a:r>
            <a:endParaRPr sz="1300">
              <a:solidFill>
                <a:srgbClr val="333333"/>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300">
              <a:solidFill>
                <a:srgbClr val="333333"/>
              </a:solidFill>
              <a:latin typeface="Open Sans"/>
              <a:ea typeface="Open Sans"/>
              <a:cs typeface="Open Sans"/>
              <a:sym typeface="Open Sans"/>
            </a:endParaRPr>
          </a:p>
          <a:p>
            <a:pPr indent="0" lvl="0" marL="0" rtl="0" algn="l">
              <a:spcBef>
                <a:spcPts val="0"/>
              </a:spcBef>
              <a:spcAft>
                <a:spcPts val="0"/>
              </a:spcAft>
              <a:buNone/>
            </a:pPr>
            <a:r>
              <a:t/>
            </a:r>
            <a:endParaRPr sz="1300">
              <a:solidFill>
                <a:srgbClr val="333333"/>
              </a:solidFill>
              <a:latin typeface="Open Sans"/>
              <a:ea typeface="Open Sans"/>
              <a:cs typeface="Open Sans"/>
              <a:sym typeface="Open Sans"/>
            </a:endParaRPr>
          </a:p>
        </p:txBody>
      </p:sp>
      <p:sp>
        <p:nvSpPr>
          <p:cNvPr id="143" name="Google Shape;143;p19"/>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44" name="Google Shape;144;p19"/>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45" name="Google Shape;145;p19"/>
          <p:cNvSpPr/>
          <p:nvPr/>
        </p:nvSpPr>
        <p:spPr>
          <a:xfrm>
            <a:off x="587985" y="297597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46" name="Google Shape;146;p19"/>
          <p:cNvSpPr txBox="1"/>
          <p:nvPr/>
        </p:nvSpPr>
        <p:spPr>
          <a:xfrm>
            <a:off x="761659" y="30772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pic>
        <p:nvPicPr>
          <p:cNvPr id="147" name="Google Shape;147;p19"/>
          <p:cNvPicPr preferRelativeResize="0"/>
          <p:nvPr/>
        </p:nvPicPr>
        <p:blipFill rotWithShape="1">
          <a:blip r:embed="rId4">
            <a:alphaModFix/>
          </a:blip>
          <a:srcRect b="29115" l="0" r="0" t="70059"/>
          <a:stretch/>
        </p:blipFill>
        <p:spPr>
          <a:xfrm flipH="1">
            <a:off x="1" y="4506250"/>
            <a:ext cx="4263499" cy="83449"/>
          </a:xfrm>
          <a:prstGeom prst="rect">
            <a:avLst/>
          </a:prstGeom>
          <a:noFill/>
          <a:ln>
            <a:noFill/>
          </a:ln>
        </p:spPr>
      </p:pic>
      <p:sp>
        <p:nvSpPr>
          <p:cNvPr id="148" name="Google Shape;148;p19"/>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149" name="Google Shape;149;p19"/>
          <p:cNvPicPr preferRelativeResize="0"/>
          <p:nvPr/>
        </p:nvPicPr>
        <p:blipFill>
          <a:blip r:embed="rId5">
            <a:alphaModFix/>
          </a:blip>
          <a:stretch>
            <a:fillRect/>
          </a:stretch>
        </p:blipFill>
        <p:spPr>
          <a:xfrm>
            <a:off x="5987950" y="1255925"/>
            <a:ext cx="3102750" cy="3102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nvSpPr>
        <p:spPr>
          <a:xfrm>
            <a:off x="1168625" y="1812050"/>
            <a:ext cx="49389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Tax Deadline</a:t>
            </a:r>
            <a:r>
              <a:rPr lang="en" sz="1750">
                <a:solidFill>
                  <a:srgbClr val="333333"/>
                </a:solidFill>
                <a:latin typeface="Work Sans Black"/>
                <a:ea typeface="Work Sans Black"/>
                <a:cs typeface="Work Sans Black"/>
                <a:sym typeface="Work Sans Black"/>
              </a:rPr>
              <a:t> | Oct 5th</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55" name="Google Shape;155;p20"/>
          <p:cNvSpPr txBox="1"/>
          <p:nvPr/>
        </p:nvSpPr>
        <p:spPr>
          <a:xfrm>
            <a:off x="1168625" y="2024925"/>
            <a:ext cx="3346200" cy="107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Be sure to have all of your cashiering requests in by </a:t>
            </a:r>
            <a:r>
              <a:rPr lang="en" sz="1300">
                <a:solidFill>
                  <a:schemeClr val="dk1"/>
                </a:solidFill>
                <a:latin typeface="Open Sans"/>
                <a:ea typeface="Open Sans"/>
                <a:cs typeface="Open Sans"/>
                <a:sym typeface="Open Sans"/>
              </a:rPr>
              <a:t>Oct 5th </a:t>
            </a:r>
            <a:r>
              <a:rPr lang="en" sz="1300">
                <a:solidFill>
                  <a:schemeClr val="dk1"/>
                </a:solidFill>
                <a:latin typeface="Open Sans"/>
                <a:ea typeface="Open Sans"/>
                <a:cs typeface="Open Sans"/>
                <a:sym typeface="Open Sans"/>
              </a:rPr>
              <a:t>to allow enough time for NIGOs and corrections prior to the Oct 15th deadline.</a:t>
            </a:r>
            <a:endParaRPr sz="1300">
              <a:solidFill>
                <a:schemeClr val="dk1"/>
              </a:solidFill>
              <a:latin typeface="Open Sans"/>
              <a:ea typeface="Open Sans"/>
              <a:cs typeface="Open Sans"/>
              <a:sym typeface="Open Sans"/>
            </a:endParaRPr>
          </a:p>
        </p:txBody>
      </p:sp>
      <p:sp>
        <p:nvSpPr>
          <p:cNvPr id="156" name="Google Shape;156;p20"/>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57" name="Google Shape;157;p20"/>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pic>
        <p:nvPicPr>
          <p:cNvPr id="158" name="Google Shape;158;p20"/>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59" name="Google Shape;159;p20"/>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 (Cont’d)</a:t>
            </a:r>
            <a:endParaRPr/>
          </a:p>
        </p:txBody>
      </p:sp>
      <p:pic>
        <p:nvPicPr>
          <p:cNvPr id="160" name="Google Shape;160;p20"/>
          <p:cNvPicPr preferRelativeResize="0"/>
          <p:nvPr/>
        </p:nvPicPr>
        <p:blipFill>
          <a:blip r:embed="rId4">
            <a:alphaModFix/>
          </a:blip>
          <a:stretch>
            <a:fillRect/>
          </a:stretch>
        </p:blipFill>
        <p:spPr>
          <a:xfrm>
            <a:off x="5987950" y="1255925"/>
            <a:ext cx="3102750" cy="3102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