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
      <p:font typeface="Open Sans ExtraBold"/>
      <p:bold r:id="rId32"/>
      <p:boldItalic r:id="rId33"/>
    </p:embeddedFont>
    <p:embeddedFont>
      <p:font typeface="Open Sans Ligh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C40C2B-A9C4-40B5-8849-A1649BD9AB95}">
  <a:tblStyle styleId="{10C40C2B-A9C4-40B5-8849-A1649BD9AB9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33" Type="http://schemas.openxmlformats.org/officeDocument/2006/relationships/font" Target="fonts/OpenSansExtraBold-boldItalic.fntdata"/><Relationship Id="rId10" Type="http://schemas.openxmlformats.org/officeDocument/2006/relationships/slide" Target="slides/slide4.xml"/><Relationship Id="rId32" Type="http://schemas.openxmlformats.org/officeDocument/2006/relationships/font" Target="fonts/OpenSansExtraBold-bold.fntdata"/><Relationship Id="rId13" Type="http://schemas.openxmlformats.org/officeDocument/2006/relationships/slide" Target="slides/slide7.xml"/><Relationship Id="rId35" Type="http://schemas.openxmlformats.org/officeDocument/2006/relationships/font" Target="fonts/OpenSansLight-bold.fntdata"/><Relationship Id="rId12" Type="http://schemas.openxmlformats.org/officeDocument/2006/relationships/slide" Target="slides/slide6.xml"/><Relationship Id="rId34" Type="http://schemas.openxmlformats.org/officeDocument/2006/relationships/font" Target="fonts/OpenSansLight-regular.fntdata"/><Relationship Id="rId15" Type="http://schemas.openxmlformats.org/officeDocument/2006/relationships/slide" Target="slides/slide9.xml"/><Relationship Id="rId37" Type="http://schemas.openxmlformats.org/officeDocument/2006/relationships/font" Target="fonts/OpenSansLight-boldItalic.fntdata"/><Relationship Id="rId14" Type="http://schemas.openxmlformats.org/officeDocument/2006/relationships/slide" Target="slides/slide8.xml"/><Relationship Id="rId36" Type="http://schemas.openxmlformats.org/officeDocument/2006/relationships/font" Target="fonts/OpenSansLight-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oom.us/webinar/register/WN_Mnqzk91PRgqx1-faGpJBVA#/registration" TargetMode="External"/><Relationship Id="rId3" Type="http://schemas.openxmlformats.org/officeDocument/2006/relationships/hyperlink" Target="https://zoom.us/webinar/register/WN_iL2bxI5GR06NTUwjuU3pBQ#/registra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15ece77dc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15ece77d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95d53e74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295d53e74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95d53e74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295d53e74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95d53e74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295d53e74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2ecbca61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22ecbca61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cb551a20b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2cb551a20b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83a7285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83a7285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Town Hall registration link: </a:t>
            </a:r>
            <a:r>
              <a:rPr lang="en-GB" u="sng">
                <a:solidFill>
                  <a:schemeClr val="hlink"/>
                </a:solidFill>
                <a:hlinkClick r:id="rId2"/>
              </a:rPr>
              <a:t>https://zoom.us/webinar/register/WN_Mnqzk91PRgqx1-faGpJBVA#/registration</a:t>
            </a:r>
            <a:endParaRPr/>
          </a:p>
          <a:p>
            <a:pPr indent="0" lvl="0" marL="0" rtl="0" algn="l">
              <a:spcBef>
                <a:spcPts val="0"/>
              </a:spcBef>
              <a:spcAft>
                <a:spcPts val="0"/>
              </a:spcAft>
              <a:buNone/>
            </a:pPr>
            <a:r>
              <a:rPr lang="en-GB"/>
              <a:t>Office Hours registration link: </a:t>
            </a:r>
            <a:r>
              <a:rPr lang="en-GB" u="sng">
                <a:solidFill>
                  <a:schemeClr val="hlink"/>
                </a:solidFill>
                <a:hlinkClick r:id="rId3"/>
              </a:rPr>
              <a:t>https://zoom.us/webinar/register/WN_iL2bxI5GR06NTUwjuU3pBQ#/registration</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cb551a20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2cb551a20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cb551a20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cb551a20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7eb3bbf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7eb3bbf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95d53e7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95d53e7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95d53e7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95d53e7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2cb551a20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2cb551a20b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95d53e74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295d53e744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2cb551a20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2cb551a20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15ece77dc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15ece77dc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95d53e74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295d53e74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cxnSp>
        <p:nvCxnSpPr>
          <p:cNvPr id="11" name="Google Shape;11;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2" name="Google Shape;12;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16" name="Google Shape;16;p2"/>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11"/>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0" name="Google Shape;70;p11"/>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1" name="Google Shape;7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72" name="Google Shape;72;p11"/>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2"/>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76" name="Google Shape;76;p12"/>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pic>
        <p:nvPicPr>
          <p:cNvPr id="77" name="Google Shape;77;p12"/>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78" name="Shape 78"/>
        <p:cNvGrpSpPr/>
        <p:nvPr/>
      </p:nvGrpSpPr>
      <p:grpSpPr>
        <a:xfrm>
          <a:off x="0" y="0"/>
          <a:ext cx="0" cy="0"/>
          <a:chOff x="0" y="0"/>
          <a:chExt cx="0" cy="0"/>
        </a:xfrm>
      </p:grpSpPr>
      <p:cxnSp>
        <p:nvCxnSpPr>
          <p:cNvPr id="79" name="Google Shape;79;p13"/>
          <p:cNvCxnSpPr/>
          <p:nvPr/>
        </p:nvCxnSpPr>
        <p:spPr>
          <a:xfrm>
            <a:off x="4786673" y="415650"/>
            <a:ext cx="183300" cy="0"/>
          </a:xfrm>
          <a:prstGeom prst="straightConnector1">
            <a:avLst/>
          </a:prstGeom>
          <a:noFill/>
          <a:ln cap="flat" cmpd="sng" w="38100">
            <a:solidFill>
              <a:schemeClr val="dk1"/>
            </a:solidFill>
            <a:prstDash val="solid"/>
            <a:round/>
            <a:headEnd len="sm" w="sm" type="none"/>
            <a:tailEnd len="sm" w="sm" type="none"/>
          </a:ln>
        </p:spPr>
      </p:cxnSp>
      <p:sp>
        <p:nvSpPr>
          <p:cNvPr id="80" name="Google Shape;80;p13"/>
          <p:cNvSpPr txBox="1"/>
          <p:nvPr>
            <p:ph type="title"/>
          </p:nvPr>
        </p:nvSpPr>
        <p:spPr>
          <a:xfrm>
            <a:off x="4680975"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81" name="Google Shape;81;p13"/>
          <p:cNvSpPr txBox="1"/>
          <p:nvPr>
            <p:ph idx="1" type="body"/>
          </p:nvPr>
        </p:nvSpPr>
        <p:spPr>
          <a:xfrm>
            <a:off x="4680975"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82" name="Google Shape;82;p1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83" name="Google Shape;83;p13"/>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4" name="Shape 84"/>
        <p:cNvGrpSpPr/>
        <p:nvPr/>
      </p:nvGrpSpPr>
      <p:grpSpPr>
        <a:xfrm>
          <a:off x="0" y="0"/>
          <a:ext cx="0" cy="0"/>
          <a:chOff x="0" y="0"/>
          <a:chExt cx="0" cy="0"/>
        </a:xfrm>
      </p:grpSpPr>
      <p:cxnSp>
        <p:nvCxnSpPr>
          <p:cNvPr id="85" name="Google Shape;85;p14"/>
          <p:cNvCxnSpPr/>
          <p:nvPr/>
        </p:nvCxnSpPr>
        <p:spPr>
          <a:xfrm>
            <a:off x="425198" y="415650"/>
            <a:ext cx="183300" cy="0"/>
          </a:xfrm>
          <a:prstGeom prst="straightConnector1">
            <a:avLst/>
          </a:prstGeom>
          <a:noFill/>
          <a:ln cap="flat" cmpd="sng" w="38100">
            <a:solidFill>
              <a:schemeClr val="lt1"/>
            </a:solidFill>
            <a:prstDash val="solid"/>
            <a:round/>
            <a:headEnd len="sm" w="sm" type="none"/>
            <a:tailEnd len="sm" w="sm" type="none"/>
          </a:ln>
        </p:spPr>
      </p:cxnSp>
      <p:sp>
        <p:nvSpPr>
          <p:cNvPr id="86" name="Google Shape;86;p14"/>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7" name="Google Shape;87;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pic>
        <p:nvPicPr>
          <p:cNvPr id="89" name="Google Shape;89;p15"/>
          <p:cNvPicPr preferRelativeResize="0"/>
          <p:nvPr/>
        </p:nvPicPr>
        <p:blipFill>
          <a:blip r:embed="rId2">
            <a:alphaModFix/>
          </a:blip>
          <a:stretch>
            <a:fillRect/>
          </a:stretch>
        </p:blipFill>
        <p:spPr>
          <a:xfrm rot="5400000">
            <a:off x="4285751" y="290289"/>
            <a:ext cx="5144477" cy="4562924"/>
          </a:xfrm>
          <a:prstGeom prst="rect">
            <a:avLst/>
          </a:prstGeom>
          <a:noFill/>
          <a:ln>
            <a:noFill/>
          </a:ln>
        </p:spPr>
      </p:pic>
      <p:cxnSp>
        <p:nvCxnSpPr>
          <p:cNvPr id="90" name="Google Shape;90;p15"/>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91" name="Google Shape;91;p15"/>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92" name="Google Shape;92;p15"/>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3" name="Google Shape;93;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94" name="Google Shape;94;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95" name="Shape 95"/>
        <p:cNvGrpSpPr/>
        <p:nvPr/>
      </p:nvGrpSpPr>
      <p:grpSpPr>
        <a:xfrm>
          <a:off x="0" y="0"/>
          <a:ext cx="0" cy="0"/>
          <a:chOff x="0" y="0"/>
          <a:chExt cx="0" cy="0"/>
        </a:xfrm>
      </p:grpSpPr>
      <p:pic>
        <p:nvPicPr>
          <p:cNvPr id="96" name="Google Shape;96;p16"/>
          <p:cNvPicPr preferRelativeResize="0"/>
          <p:nvPr/>
        </p:nvPicPr>
        <p:blipFill>
          <a:blip r:embed="rId2">
            <a:alphaModFix/>
          </a:blip>
          <a:stretch>
            <a:fillRect/>
          </a:stretch>
        </p:blipFill>
        <p:spPr>
          <a:xfrm rot="5400000">
            <a:off x="4286251" y="276676"/>
            <a:ext cx="5152574" cy="4581074"/>
          </a:xfrm>
          <a:prstGeom prst="rect">
            <a:avLst/>
          </a:prstGeom>
          <a:noFill/>
          <a:ln>
            <a:noFill/>
          </a:ln>
        </p:spPr>
      </p:pic>
      <p:cxnSp>
        <p:nvCxnSpPr>
          <p:cNvPr id="97" name="Google Shape;97;p16"/>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98" name="Google Shape;98;p16"/>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 name="Google Shape;99;p16"/>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00" name="Google Shape;100;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01" name="Google Shape;101;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cxnSp>
        <p:nvCxnSpPr>
          <p:cNvPr id="103" name="Google Shape;103;p17"/>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sp>
        <p:nvSpPr>
          <p:cNvPr id="104" name="Google Shape;104;p17"/>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a:lnSpc>
                <a:spcPct val="115000"/>
              </a:lnSpc>
              <a:spcBef>
                <a:spcPts val="0"/>
              </a:spcBef>
              <a:spcAft>
                <a:spcPts val="0"/>
              </a:spcAft>
              <a:buSzPts val="1800"/>
              <a:buNone/>
              <a:defRPr/>
            </a:lvl1pPr>
          </a:lstStyle>
          <a:p/>
        </p:txBody>
      </p:sp>
      <p:sp>
        <p:nvSpPr>
          <p:cNvPr id="105" name="Google Shape;105;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06" name="Google Shape;106;p1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3">
  <p:cSld name="CAPTION_ONLY_3">
    <p:spTree>
      <p:nvGrpSpPr>
        <p:cNvPr id="107" name="Shape 107"/>
        <p:cNvGrpSpPr/>
        <p:nvPr/>
      </p:nvGrpSpPr>
      <p:grpSpPr>
        <a:xfrm>
          <a:off x="0" y="0"/>
          <a:ext cx="0" cy="0"/>
          <a:chOff x="0" y="0"/>
          <a:chExt cx="0" cy="0"/>
        </a:xfrm>
      </p:grpSpPr>
      <p:cxnSp>
        <p:nvCxnSpPr>
          <p:cNvPr id="108" name="Google Shape;108;p18"/>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109" name="Google Shape;109;p18"/>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110" name="Google Shape;110;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11" name="Google Shape;111;p1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112" name="Shape 112"/>
        <p:cNvGrpSpPr/>
        <p:nvPr/>
      </p:nvGrpSpPr>
      <p:grpSpPr>
        <a:xfrm>
          <a:off x="0" y="0"/>
          <a:ext cx="0" cy="0"/>
          <a:chOff x="0" y="0"/>
          <a:chExt cx="0" cy="0"/>
        </a:xfrm>
      </p:grpSpPr>
      <p:cxnSp>
        <p:nvCxnSpPr>
          <p:cNvPr id="113" name="Google Shape;113;p19"/>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114" name="Google Shape;114;p19"/>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115" name="Google Shape;115;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16" name="Google Shape;116;p19"/>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blipFill>
          <a:blip r:embed="rId2">
            <a:alphaModFix/>
          </a:blip>
          <a:stretch>
            <a:fillRect/>
          </a:stretch>
        </a:blipFill>
      </p:bgPr>
    </p:bg>
    <p:spTree>
      <p:nvGrpSpPr>
        <p:cNvPr id="117" name="Shape 117"/>
        <p:cNvGrpSpPr/>
        <p:nvPr/>
      </p:nvGrpSpPr>
      <p:grpSpPr>
        <a:xfrm>
          <a:off x="0" y="0"/>
          <a:ext cx="0" cy="0"/>
          <a:chOff x="0" y="0"/>
          <a:chExt cx="0" cy="0"/>
        </a:xfrm>
      </p:grpSpPr>
      <p:cxnSp>
        <p:nvCxnSpPr>
          <p:cNvPr id="118" name="Google Shape;118;p20"/>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19" name="Google Shape;119;p2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120" name="Google Shape;120;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17" name="Shape 17"/>
        <p:cNvGrpSpPr/>
        <p:nvPr/>
      </p:nvGrpSpPr>
      <p:grpSpPr>
        <a:xfrm>
          <a:off x="0" y="0"/>
          <a:ext cx="0" cy="0"/>
          <a:chOff x="0" y="0"/>
          <a:chExt cx="0" cy="0"/>
        </a:xfrm>
      </p:grpSpPr>
      <p:cxnSp>
        <p:nvCxnSpPr>
          <p:cNvPr id="18" name="Google Shape;18;p3"/>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9" name="Google Shape;19;p3"/>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20" name="Google Shape;20;p3"/>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1" name="Google Shape;21;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22" name="Google Shape;22;p3"/>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23" name="Google Shape;23;p3"/>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bg>
      <p:bgPr>
        <a:blipFill>
          <a:blip r:embed="rId2">
            <a:alphaModFix/>
          </a:blip>
          <a:stretch>
            <a:fillRect/>
          </a:stretch>
        </a:blipFill>
      </p:bgPr>
    </p:bg>
    <p:spTree>
      <p:nvGrpSpPr>
        <p:cNvPr id="121" name="Shape 121"/>
        <p:cNvGrpSpPr/>
        <p:nvPr/>
      </p:nvGrpSpPr>
      <p:grpSpPr>
        <a:xfrm>
          <a:off x="0" y="0"/>
          <a:ext cx="0" cy="0"/>
          <a:chOff x="0" y="0"/>
          <a:chExt cx="0" cy="0"/>
        </a:xfrm>
      </p:grpSpPr>
      <p:cxnSp>
        <p:nvCxnSpPr>
          <p:cNvPr id="122" name="Google Shape;122;p21"/>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23" name="Google Shape;123;p21"/>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124" name="Google Shape;124;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cxnSp>
        <p:nvCxnSpPr>
          <p:cNvPr id="126" name="Google Shape;126;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7" name="Google Shape;127;p2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8" name="Google Shape;128;p22"/>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29" name="Google Shape;129;p22"/>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30" name="Google Shape;130;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blank">
  <p:cSld name="BLANK">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33" name="Google Shape;133;p23"/>
          <p:cNvPicPr preferRelativeResize="0"/>
          <p:nvPr/>
        </p:nvPicPr>
        <p:blipFill>
          <a:blip r:embed="rId3">
            <a:alphaModFix/>
          </a:blip>
          <a:stretch>
            <a:fillRect/>
          </a:stretch>
        </p:blipFill>
        <p:spPr>
          <a:xfrm>
            <a:off x="-141379" y="-454787"/>
            <a:ext cx="2823956" cy="1588476"/>
          </a:xfrm>
          <a:prstGeom prst="rect">
            <a:avLst/>
          </a:prstGeom>
          <a:noFill/>
          <a:ln>
            <a:noFill/>
          </a:ln>
        </p:spPr>
      </p:pic>
      <p:cxnSp>
        <p:nvCxnSpPr>
          <p:cNvPr id="134" name="Google Shape;134;p2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4" name="Shape 24"/>
        <p:cNvGrpSpPr/>
        <p:nvPr/>
      </p:nvGrpSpPr>
      <p:grpSpPr>
        <a:xfrm>
          <a:off x="0" y="0"/>
          <a:ext cx="0" cy="0"/>
          <a:chOff x="0" y="0"/>
          <a:chExt cx="0" cy="0"/>
        </a:xfrm>
      </p:grpSpPr>
      <p:cxnSp>
        <p:nvCxnSpPr>
          <p:cNvPr id="25" name="Google Shape;25;p4"/>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6" name="Google Shape;26;p4"/>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7" name="Google Shape;27;p4"/>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8" name="Google Shape;28;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1" name="Google Shape;31;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lt2"/>
              </a:buClr>
              <a:buSzPts val="1800"/>
              <a:buChar char="●"/>
              <a:defRPr>
                <a:solidFill>
                  <a:schemeClr val="lt2"/>
                </a:solidFill>
              </a:defRPr>
            </a:lvl1pPr>
            <a:lvl2pPr indent="-317500" lvl="1" marL="914400">
              <a:spcBef>
                <a:spcPts val="0"/>
              </a:spcBef>
              <a:spcAft>
                <a:spcPts val="0"/>
              </a:spcAft>
              <a:buClr>
                <a:schemeClr val="lt2"/>
              </a:buClr>
              <a:buSzPts val="1400"/>
              <a:buChar char="○"/>
              <a:defRPr>
                <a:solidFill>
                  <a:schemeClr val="lt2"/>
                </a:solidFill>
              </a:defRPr>
            </a:lvl2pPr>
            <a:lvl3pPr indent="-317500" lvl="2" marL="1371600">
              <a:spcBef>
                <a:spcPts val="0"/>
              </a:spcBef>
              <a:spcAft>
                <a:spcPts val="0"/>
              </a:spcAft>
              <a:buClr>
                <a:schemeClr val="lt2"/>
              </a:buClr>
              <a:buSzPts val="1400"/>
              <a:buChar char="■"/>
              <a:defRPr>
                <a:solidFill>
                  <a:schemeClr val="lt2"/>
                </a:solidFill>
              </a:defRPr>
            </a:lvl3pPr>
            <a:lvl4pPr indent="-317500" lvl="3" marL="1828800">
              <a:spcBef>
                <a:spcPts val="0"/>
              </a:spcBef>
              <a:spcAft>
                <a:spcPts val="0"/>
              </a:spcAft>
              <a:buClr>
                <a:schemeClr val="lt2"/>
              </a:buClr>
              <a:buSzPts val="1400"/>
              <a:buChar char="●"/>
              <a:defRPr>
                <a:solidFill>
                  <a:schemeClr val="lt2"/>
                </a:solidFill>
              </a:defRPr>
            </a:lvl4pPr>
            <a:lvl5pPr indent="-317500" lvl="4" marL="2286000">
              <a:spcBef>
                <a:spcPts val="0"/>
              </a:spcBef>
              <a:spcAft>
                <a:spcPts val="0"/>
              </a:spcAft>
              <a:buClr>
                <a:schemeClr val="lt2"/>
              </a:buClr>
              <a:buSzPts val="1400"/>
              <a:buChar char="○"/>
              <a:defRPr>
                <a:solidFill>
                  <a:schemeClr val="lt2"/>
                </a:solidFill>
              </a:defRPr>
            </a:lvl5pPr>
            <a:lvl6pPr indent="-317500" lvl="5" marL="2743200">
              <a:spcBef>
                <a:spcPts val="0"/>
              </a:spcBef>
              <a:spcAft>
                <a:spcPts val="0"/>
              </a:spcAft>
              <a:buClr>
                <a:schemeClr val="lt2"/>
              </a:buClr>
              <a:buSzPts val="1400"/>
              <a:buChar char="■"/>
              <a:defRPr>
                <a:solidFill>
                  <a:schemeClr val="lt2"/>
                </a:solidFill>
              </a:defRPr>
            </a:lvl6pPr>
            <a:lvl7pPr indent="-317500" lvl="6" marL="3200400">
              <a:spcBef>
                <a:spcPts val="0"/>
              </a:spcBef>
              <a:spcAft>
                <a:spcPts val="0"/>
              </a:spcAft>
              <a:buClr>
                <a:schemeClr val="lt2"/>
              </a:buClr>
              <a:buSzPts val="1400"/>
              <a:buChar char="●"/>
              <a:defRPr>
                <a:solidFill>
                  <a:schemeClr val="lt2"/>
                </a:solidFill>
              </a:defRPr>
            </a:lvl7pPr>
            <a:lvl8pPr indent="-317500" lvl="7" marL="3657600">
              <a:spcBef>
                <a:spcPts val="0"/>
              </a:spcBef>
              <a:spcAft>
                <a:spcPts val="0"/>
              </a:spcAft>
              <a:buClr>
                <a:schemeClr val="lt2"/>
              </a:buClr>
              <a:buSzPts val="1400"/>
              <a:buChar char="○"/>
              <a:defRPr>
                <a:solidFill>
                  <a:schemeClr val="lt2"/>
                </a:solidFill>
              </a:defRPr>
            </a:lvl8pPr>
            <a:lvl9pPr indent="-317500" lvl="8" marL="4114800">
              <a:spcBef>
                <a:spcPts val="0"/>
              </a:spcBef>
              <a:spcAft>
                <a:spcPts val="0"/>
              </a:spcAft>
              <a:buClr>
                <a:schemeClr val="lt2"/>
              </a:buClr>
              <a:buSzPts val="1400"/>
              <a:buChar char="■"/>
              <a:defRPr>
                <a:solidFill>
                  <a:schemeClr val="lt2"/>
                </a:solidFill>
              </a:defRPr>
            </a:lvl9pPr>
          </a:lstStyle>
          <a:p/>
        </p:txBody>
      </p:sp>
      <p:sp>
        <p:nvSpPr>
          <p:cNvPr id="34" name="Google Shape;34;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5" name="Google Shape;35;p5"/>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36" name="Shape 36"/>
        <p:cNvGrpSpPr/>
        <p:nvPr/>
      </p:nvGrpSpPr>
      <p:grpSpPr>
        <a:xfrm>
          <a:off x="0" y="0"/>
          <a:ext cx="0" cy="0"/>
          <a:chOff x="0" y="0"/>
          <a:chExt cx="0" cy="0"/>
        </a:xfrm>
      </p:grpSpPr>
      <p:cxnSp>
        <p:nvCxnSpPr>
          <p:cNvPr id="37" name="Google Shape;37;p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0" name="Google Shape;40;p6"/>
          <p:cNvPicPr preferRelativeResize="0"/>
          <p:nvPr/>
        </p:nvPicPr>
        <p:blipFill>
          <a:blip r:embed="rId2">
            <a:alphaModFix/>
          </a:blip>
          <a:stretch>
            <a:fillRect/>
          </a:stretch>
        </p:blipFill>
        <p:spPr>
          <a:xfrm>
            <a:off x="-141412" y="-444950"/>
            <a:ext cx="2824003" cy="1588476"/>
          </a:xfrm>
          <a:prstGeom prst="rect">
            <a:avLst/>
          </a:prstGeom>
          <a:noFill/>
          <a:ln>
            <a:noFill/>
          </a:ln>
        </p:spPr>
      </p:pic>
      <p:cxnSp>
        <p:nvCxnSpPr>
          <p:cNvPr id="41" name="Google Shape;41;p6"/>
          <p:cNvCxnSpPr/>
          <p:nvPr/>
        </p:nvCxnSpPr>
        <p:spPr>
          <a:xfrm>
            <a:off x="237075" y="4091775"/>
            <a:ext cx="8484900" cy="9900"/>
          </a:xfrm>
          <a:prstGeom prst="straightConnector1">
            <a:avLst/>
          </a:prstGeom>
          <a:noFill/>
          <a:ln cap="flat" cmpd="sng" w="19050">
            <a:solidFill>
              <a:schemeClr val="dk2"/>
            </a:solidFill>
            <a:prstDash val="solid"/>
            <a:round/>
            <a:headEnd len="sm" w="sm" type="none"/>
            <a:tailEnd len="sm" w="sm" type="none"/>
          </a:ln>
        </p:spPr>
      </p:cxnSp>
      <p:sp>
        <p:nvSpPr>
          <p:cNvPr id="42" name="Google Shape;42;p6"/>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cxnSp>
        <p:nvCxnSpPr>
          <p:cNvPr id="44" name="Google Shape;44;p7"/>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45" name="Google Shape;45;p7"/>
          <p:cNvCxnSpPr/>
          <p:nvPr/>
        </p:nvCxnSpPr>
        <p:spPr>
          <a:xfrm>
            <a:off x="2477724" y="4740000"/>
            <a:ext cx="6244200" cy="0"/>
          </a:xfrm>
          <a:prstGeom prst="straightConnector1">
            <a:avLst/>
          </a:prstGeom>
          <a:noFill/>
          <a:ln cap="flat" cmpd="sng" w="19050">
            <a:solidFill>
              <a:schemeClr val="dk1"/>
            </a:solidFill>
            <a:prstDash val="solid"/>
            <a:round/>
            <a:headEnd len="sm" w="sm" type="none"/>
            <a:tailEnd len="sm" w="sm" type="none"/>
          </a:ln>
        </p:spPr>
      </p:cxnSp>
      <p:sp>
        <p:nvSpPr>
          <p:cNvPr id="46" name="Google Shape;46;p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48" name="Google Shape;48;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9" name="Google Shape;49;p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50" name="Shape 50"/>
        <p:cNvGrpSpPr/>
        <p:nvPr/>
      </p:nvGrpSpPr>
      <p:grpSpPr>
        <a:xfrm>
          <a:off x="0" y="0"/>
          <a:ext cx="0" cy="0"/>
          <a:chOff x="0" y="0"/>
          <a:chExt cx="0" cy="0"/>
        </a:xfrm>
      </p:grpSpPr>
      <p:cxnSp>
        <p:nvCxnSpPr>
          <p:cNvPr id="51" name="Google Shape;51;p8"/>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52" name="Google Shape;52;p8"/>
          <p:cNvCxnSpPr/>
          <p:nvPr/>
        </p:nvCxnSpPr>
        <p:spPr>
          <a:xfrm>
            <a:off x="237075" y="4091775"/>
            <a:ext cx="8484900" cy="9900"/>
          </a:xfrm>
          <a:prstGeom prst="straightConnector1">
            <a:avLst/>
          </a:prstGeom>
          <a:noFill/>
          <a:ln cap="flat" cmpd="sng" w="19050">
            <a:solidFill>
              <a:schemeClr val="dk1"/>
            </a:solidFill>
            <a:prstDash val="solid"/>
            <a:round/>
            <a:headEnd len="sm" w="sm" type="none"/>
            <a:tailEnd len="sm" w="sm" type="none"/>
          </a:ln>
        </p:spPr>
      </p:cxnSp>
      <p:sp>
        <p:nvSpPr>
          <p:cNvPr id="53" name="Google Shape;53;p8"/>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 name="Google Shape;54;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8"/>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pic>
        <p:nvPicPr>
          <p:cNvPr id="56" name="Google Shape;56;p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cxnSp>
        <p:nvCxnSpPr>
          <p:cNvPr id="58" name="Google Shape;58;p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9" name="Google Shape;59;p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60" name="Google Shape;60;p9"/>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1" name="Google Shape;61;p9"/>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2" name="Google Shape;62;p9"/>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3" name="Google Shape;6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64" name="Google Shape;64;p9"/>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0"/>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7" name="Google Shape;6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pen Sans ExtraBold"/>
              <a:buNone/>
              <a:defRPr sz="3000">
                <a:solidFill>
                  <a:schemeClr val="dk2"/>
                </a:solidFill>
                <a:latin typeface="Open Sans ExtraBold"/>
                <a:ea typeface="Open Sans ExtraBold"/>
                <a:cs typeface="Open Sans ExtraBold"/>
                <a:sym typeface="Open Sans ExtraBold"/>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txBox="1"/>
          <p:nvPr/>
        </p:nvSpPr>
        <p:spPr>
          <a:xfrm>
            <a:off x="6274700" y="173325"/>
            <a:ext cx="2467200" cy="276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600">
              <a:solidFill>
                <a:srgbClr val="B7B7B7"/>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info.xyplanningnetwork.com/hubfs/XYIS/Fact%20Sheet%20Files/Model%20Due%20Diligence%20Kit.pdf" TargetMode="External"/><Relationship Id="rId7" Type="http://schemas.openxmlformats.org/officeDocument/2006/relationships/hyperlink" Target="https://info.xyplanningnetwork.com/hubfs/XYIS/Fact%20Sheet%20Files/Model%20Due%20Diligence%20Kit.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4294967295" type="ctrTitle"/>
          </p:nvPr>
        </p:nvSpPr>
        <p:spPr>
          <a:xfrm>
            <a:off x="386300" y="2611475"/>
            <a:ext cx="8326800" cy="205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300">
                <a:solidFill>
                  <a:schemeClr val="lt1"/>
                </a:solidFill>
              </a:rPr>
              <a:t>Monthly Office Hours</a:t>
            </a:r>
            <a:endParaRPr sz="5300">
              <a:solidFill>
                <a:schemeClr val="lt1"/>
              </a:solidFill>
            </a:endParaRPr>
          </a:p>
          <a:p>
            <a:pPr indent="0" lvl="0" marL="0" rtl="0" algn="l">
              <a:spcBef>
                <a:spcPts val="0"/>
              </a:spcBef>
              <a:spcAft>
                <a:spcPts val="0"/>
              </a:spcAft>
              <a:buNone/>
            </a:pPr>
            <a:r>
              <a:rPr lang="en-GB" sz="3111">
                <a:solidFill>
                  <a:schemeClr val="lt1"/>
                </a:solidFill>
                <a:latin typeface="Open Sans Light"/>
                <a:ea typeface="Open Sans Light"/>
                <a:cs typeface="Open Sans Light"/>
                <a:sym typeface="Open Sans Light"/>
              </a:rPr>
              <a:t>June 14, 2023</a:t>
            </a:r>
            <a:endParaRPr sz="3111">
              <a:solidFill>
                <a:schemeClr val="lt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TD/Schwab Transition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TD/Schwab Transition</a:t>
            </a:r>
            <a:endParaRPr sz="3600"/>
          </a:p>
        </p:txBody>
      </p:sp>
      <p:sp>
        <p:nvSpPr>
          <p:cNvPr id="225" name="Google Shape;225;p34"/>
          <p:cNvSpPr txBox="1"/>
          <p:nvPr>
            <p:ph idx="1" type="body"/>
          </p:nvPr>
        </p:nvSpPr>
        <p:spPr>
          <a:xfrm>
            <a:off x="2400250" y="1403950"/>
            <a:ext cx="6321600" cy="1790400"/>
          </a:xfrm>
          <a:prstGeom prst="rect">
            <a:avLst/>
          </a:prstGeom>
          <a:ln>
            <a:noFill/>
          </a:ln>
        </p:spPr>
        <p:txBody>
          <a:bodyPr anchorCtr="0" anchor="t" bIns="91425" lIns="450000" spcFirstLastPara="1" rIns="91425" wrap="square" tIns="91425">
            <a:noAutofit/>
          </a:bodyPr>
          <a:lstStyle/>
          <a:p>
            <a:pPr indent="-342900" lvl="0" marL="457200" rtl="0" algn="l">
              <a:spcBef>
                <a:spcPts val="0"/>
              </a:spcBef>
              <a:spcAft>
                <a:spcPts val="0"/>
              </a:spcAft>
              <a:buSzPts val="1800"/>
              <a:buChar char="❏"/>
            </a:pPr>
            <a:r>
              <a:rPr lang="en-GB"/>
              <a:t>June 21st - Firm security admin prompts</a:t>
            </a:r>
            <a:endParaRPr/>
          </a:p>
          <a:p>
            <a:pPr indent="-342900" lvl="0" marL="457200" rtl="0" algn="l">
              <a:spcBef>
                <a:spcPts val="0"/>
              </a:spcBef>
              <a:spcAft>
                <a:spcPts val="0"/>
              </a:spcAft>
              <a:buSzPts val="1800"/>
              <a:buChar char="❏"/>
            </a:pPr>
            <a:r>
              <a:rPr lang="en-GB"/>
              <a:t>July 18th - Review Account numbers in Schwab</a:t>
            </a:r>
            <a:endParaRPr/>
          </a:p>
          <a:p>
            <a:pPr indent="-342900" lvl="0" marL="457200" rtl="0" algn="l">
              <a:spcBef>
                <a:spcPts val="0"/>
              </a:spcBef>
              <a:spcAft>
                <a:spcPts val="0"/>
              </a:spcAft>
              <a:buSzPts val="1800"/>
              <a:buChar char="❏"/>
            </a:pPr>
            <a:r>
              <a:rPr lang="en-GB"/>
              <a:t>August 11th - TD Paperwork cutoff</a:t>
            </a:r>
            <a:endParaRPr i="1">
              <a:solidFill>
                <a:schemeClr val="lt2"/>
              </a:solidFill>
            </a:endParaRPr>
          </a:p>
          <a:p>
            <a:pPr indent="-342900" lvl="0" marL="457200" rtl="0" algn="l">
              <a:spcBef>
                <a:spcPts val="0"/>
              </a:spcBef>
              <a:spcAft>
                <a:spcPts val="0"/>
              </a:spcAft>
              <a:buSzPts val="1800"/>
              <a:buChar char="❏"/>
            </a:pPr>
            <a:r>
              <a:rPr lang="en-GB"/>
              <a:t>August 28th - Sept 8th - Trading Paused</a:t>
            </a:r>
            <a:endParaRPr/>
          </a:p>
          <a:p>
            <a:pPr indent="-342900" lvl="0" marL="457200" rtl="0" algn="l">
              <a:spcBef>
                <a:spcPts val="0"/>
              </a:spcBef>
              <a:spcAft>
                <a:spcPts val="0"/>
              </a:spcAft>
              <a:buSzPts val="1800"/>
              <a:buChar char="❏"/>
            </a:pPr>
            <a:r>
              <a:rPr lang="en-GB"/>
              <a:t>September 2nd - 4th - Account Transition</a:t>
            </a:r>
            <a:endParaRPr/>
          </a:p>
          <a:p>
            <a:pPr indent="0" lvl="0" marL="457200" rtl="0" algn="l">
              <a:spcBef>
                <a:spcPts val="600"/>
              </a:spcBef>
              <a:spcAft>
                <a:spcPts val="600"/>
              </a:spcAft>
              <a:buNone/>
            </a:pPr>
            <a:r>
              <a:t/>
            </a:r>
            <a:endParaRPr>
              <a:solidFill>
                <a:schemeClr val="lt2"/>
              </a:solidFill>
            </a:endParaRPr>
          </a:p>
        </p:txBody>
      </p:sp>
      <p:sp>
        <p:nvSpPr>
          <p:cNvPr id="226" name="Google Shape;226;p34"/>
          <p:cNvSpPr txBox="1"/>
          <p:nvPr/>
        </p:nvSpPr>
        <p:spPr>
          <a:xfrm>
            <a:off x="2455900" y="3647250"/>
            <a:ext cx="6210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dk1"/>
                </a:solidFill>
                <a:latin typeface="Open Sans ExtraBold"/>
                <a:ea typeface="Open Sans ExtraBold"/>
                <a:cs typeface="Open Sans ExtraBold"/>
                <a:sym typeface="Open Sans ExtraBold"/>
              </a:rPr>
              <a:t>Visit welcomeadvisors.schwab.com for updates and upcoming events</a:t>
            </a:r>
            <a:endParaRPr sz="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TD/Schwab Transition</a:t>
            </a:r>
            <a:endParaRPr sz="3600"/>
          </a:p>
        </p:txBody>
      </p:sp>
      <p:sp>
        <p:nvSpPr>
          <p:cNvPr id="232" name="Google Shape;232;p35"/>
          <p:cNvSpPr txBox="1"/>
          <p:nvPr>
            <p:ph idx="1" type="body"/>
          </p:nvPr>
        </p:nvSpPr>
        <p:spPr>
          <a:xfrm>
            <a:off x="2400250" y="1403950"/>
            <a:ext cx="6321600" cy="2243400"/>
          </a:xfrm>
          <a:prstGeom prst="rect">
            <a:avLst/>
          </a:prstGeom>
          <a:ln>
            <a:noFill/>
          </a:ln>
        </p:spPr>
        <p:txBody>
          <a:bodyPr anchorCtr="0" anchor="t" bIns="91425" lIns="450000" spcFirstLastPara="1" rIns="91425" wrap="square" tIns="91425">
            <a:noAutofit/>
          </a:bodyPr>
          <a:lstStyle/>
          <a:p>
            <a:pPr indent="-342900" lvl="0" marL="457200" rtl="0" algn="l">
              <a:spcBef>
                <a:spcPts val="0"/>
              </a:spcBef>
              <a:spcAft>
                <a:spcPts val="0"/>
              </a:spcAft>
              <a:buSzPts val="1800"/>
              <a:buChar char="❏"/>
            </a:pPr>
            <a:r>
              <a:rPr lang="en-GB"/>
              <a:t>Continue transacting at TD/within VEO One until September 5th</a:t>
            </a:r>
            <a:endParaRPr/>
          </a:p>
          <a:p>
            <a:pPr indent="-342900" lvl="0" marL="457200" rtl="0" algn="l">
              <a:spcBef>
                <a:spcPts val="0"/>
              </a:spcBef>
              <a:spcAft>
                <a:spcPts val="0"/>
              </a:spcAft>
              <a:buSzPts val="1800"/>
              <a:buChar char="❏"/>
            </a:pPr>
            <a:r>
              <a:rPr lang="en-GB"/>
              <a:t>Accounts can be o</a:t>
            </a:r>
            <a:r>
              <a:rPr lang="en-GB"/>
              <a:t>pened at TD Ameritrade until August 18th . </a:t>
            </a:r>
            <a:endParaRPr/>
          </a:p>
          <a:p>
            <a:pPr indent="-342900" lvl="0" marL="457200" rtl="0" algn="l">
              <a:spcBef>
                <a:spcPts val="0"/>
              </a:spcBef>
              <a:spcAft>
                <a:spcPts val="0"/>
              </a:spcAft>
              <a:buSzPts val="1800"/>
              <a:buChar char="❏"/>
            </a:pPr>
            <a:r>
              <a:rPr lang="en-GB"/>
              <a:t>Accounts can be opened at Schwab starting on September 5th.</a:t>
            </a:r>
            <a:endParaRPr i="1">
              <a:solidFill>
                <a:schemeClr val="lt2"/>
              </a:solidFill>
            </a:endParaRPr>
          </a:p>
          <a:p>
            <a:pPr indent="0" lvl="0" marL="0" rtl="0" algn="l">
              <a:spcBef>
                <a:spcPts val="600"/>
              </a:spcBef>
              <a:spcAft>
                <a:spcPts val="0"/>
              </a:spcAft>
              <a:buNone/>
            </a:pPr>
            <a:r>
              <a:t/>
            </a:r>
            <a:endParaRPr/>
          </a:p>
          <a:p>
            <a:pPr indent="0" lvl="0" marL="457200" rtl="0" algn="l">
              <a:spcBef>
                <a:spcPts val="600"/>
              </a:spcBef>
              <a:spcAft>
                <a:spcPts val="600"/>
              </a:spcAft>
              <a:buNone/>
            </a:pPr>
            <a:r>
              <a:t/>
            </a:r>
            <a:endParaRPr>
              <a:solidFill>
                <a:schemeClr val="lt2"/>
              </a:solidFill>
            </a:endParaRPr>
          </a:p>
        </p:txBody>
      </p:sp>
      <p:sp>
        <p:nvSpPr>
          <p:cNvPr id="233" name="Google Shape;233;p35"/>
          <p:cNvSpPr txBox="1"/>
          <p:nvPr/>
        </p:nvSpPr>
        <p:spPr>
          <a:xfrm>
            <a:off x="2455900" y="3647250"/>
            <a:ext cx="6210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dk1"/>
                </a:solidFill>
                <a:latin typeface="Open Sans ExtraBold"/>
                <a:ea typeface="Open Sans ExtraBold"/>
                <a:cs typeface="Open Sans ExtraBold"/>
                <a:sym typeface="Open Sans ExtraBold"/>
              </a:rPr>
              <a:t>Visit</a:t>
            </a:r>
            <a:r>
              <a:rPr lang="en-GB" sz="2300">
                <a:solidFill>
                  <a:schemeClr val="dk1"/>
                </a:solidFill>
                <a:latin typeface="Open Sans ExtraBold"/>
                <a:ea typeface="Open Sans ExtraBold"/>
                <a:cs typeface="Open Sans ExtraBold"/>
                <a:sym typeface="Open Sans ExtraBold"/>
              </a:rPr>
              <a:t> welcomeadvisors.schwab.co</a:t>
            </a:r>
            <a:r>
              <a:rPr lang="en-GB" sz="2300">
                <a:solidFill>
                  <a:schemeClr val="dk1"/>
                </a:solidFill>
                <a:latin typeface="Open Sans ExtraBold"/>
                <a:ea typeface="Open Sans ExtraBold"/>
                <a:cs typeface="Open Sans ExtraBold"/>
                <a:sym typeface="Open Sans ExtraBold"/>
              </a:rPr>
              <a:t>m for updates and upcoming events</a:t>
            </a:r>
            <a:endParaRPr sz="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Growth Awards</a:t>
            </a:r>
            <a:endParaRPr/>
          </a:p>
        </p:txBody>
      </p:sp>
      <p:sp>
        <p:nvSpPr>
          <p:cNvPr id="239" name="Google Shape;239;p36"/>
          <p:cNvSpPr txBox="1"/>
          <p:nvPr>
            <p:ph idx="1" type="subTitle"/>
          </p:nvPr>
        </p:nvSpPr>
        <p:spPr>
          <a:xfrm>
            <a:off x="2414025" y="1525800"/>
            <a:ext cx="6331500" cy="20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Open Sans Light"/>
                <a:ea typeface="Open Sans Light"/>
                <a:cs typeface="Open Sans Light"/>
                <a:sym typeface="Open Sans Light"/>
              </a:rPr>
              <a:t>Recognizing the movers and shakers in our community!</a:t>
            </a:r>
            <a:endParaRPr sz="2400">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25625" y="2335625"/>
            <a:ext cx="4045200" cy="74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3600"/>
              <a:buFont typeface="Trebuchet MS"/>
              <a:buNone/>
            </a:pPr>
            <a:r>
              <a:rPr lang="en-GB" sz="3440"/>
              <a:t>  Net New Assets </a:t>
            </a:r>
            <a:endParaRPr sz="3440"/>
          </a:p>
        </p:txBody>
      </p:sp>
      <p:sp>
        <p:nvSpPr>
          <p:cNvPr id="245" name="Google Shape;245;p37"/>
          <p:cNvSpPr txBox="1"/>
          <p:nvPr>
            <p:ph idx="2" type="body"/>
          </p:nvPr>
        </p:nvSpPr>
        <p:spPr>
          <a:xfrm>
            <a:off x="4939500" y="724200"/>
            <a:ext cx="3837000" cy="3695100"/>
          </a:xfrm>
          <a:prstGeom prst="rect">
            <a:avLst/>
          </a:prstGeom>
          <a:noFill/>
          <a:ln>
            <a:noFill/>
          </a:ln>
        </p:spPr>
        <p:txBody>
          <a:bodyPr anchorCtr="0" anchor="t" bIns="45700" lIns="91425" spcFirstLastPara="1" rIns="91425" wrap="square" tIns="45700">
            <a:noAutofit/>
          </a:bodyPr>
          <a:lstStyle/>
          <a:p>
            <a:pPr indent="0" lvl="0" marL="0" rtl="0" algn="ctr">
              <a:spcBef>
                <a:spcPts val="1200"/>
              </a:spcBef>
              <a:spcAft>
                <a:spcPts val="0"/>
              </a:spcAft>
              <a:buNone/>
            </a:pPr>
            <a:r>
              <a:rPr b="1" lang="en-GB" sz="2000">
                <a:solidFill>
                  <a:srgbClr val="FFFFFF"/>
                </a:solidFill>
              </a:rPr>
              <a:t>Terry O’Grady</a:t>
            </a:r>
            <a:endParaRPr b="1" sz="2000">
              <a:solidFill>
                <a:srgbClr val="FFFFFF"/>
              </a:solidFill>
            </a:endParaRPr>
          </a:p>
          <a:p>
            <a:pPr indent="0" lvl="0" marL="0" rtl="0" algn="ctr">
              <a:spcBef>
                <a:spcPts val="1200"/>
              </a:spcBef>
              <a:spcAft>
                <a:spcPts val="0"/>
              </a:spcAft>
              <a:buNone/>
            </a:pPr>
            <a:r>
              <a:rPr b="1" lang="en-GB" sz="2000">
                <a:solidFill>
                  <a:srgbClr val="FFFFFF"/>
                </a:solidFill>
              </a:rPr>
              <a:t>O’Grady Financial</a:t>
            </a:r>
            <a:endParaRPr b="1" sz="2000">
              <a:solidFill>
                <a:srgbClr val="FFFFFF"/>
              </a:solidFill>
            </a:endParaRPr>
          </a:p>
          <a:p>
            <a:pPr indent="0" lvl="0" marL="0" rtl="0" algn="ctr">
              <a:spcBef>
                <a:spcPts val="1200"/>
              </a:spcBef>
              <a:spcAft>
                <a:spcPts val="0"/>
              </a:spcAft>
              <a:buNone/>
            </a:pPr>
            <a:r>
              <a:rPr lang="en-GB" sz="2000">
                <a:solidFill>
                  <a:srgbClr val="FFFFFF"/>
                </a:solidFill>
              </a:rPr>
              <a:t>Tampa, FL</a:t>
            </a:r>
            <a:endParaRPr sz="2000">
              <a:solidFill>
                <a:srgbClr val="FFFFFF"/>
              </a:solidFill>
            </a:endParaRPr>
          </a:p>
          <a:p>
            <a:pPr indent="0" lvl="0" marL="457200" rtl="0" algn="ctr">
              <a:spcBef>
                <a:spcPts val="1200"/>
              </a:spcBef>
              <a:spcAft>
                <a:spcPts val="0"/>
              </a:spcAft>
              <a:buNone/>
            </a:pPr>
            <a:r>
              <a:t/>
            </a:r>
            <a:endParaRPr b="1" sz="2000">
              <a:solidFill>
                <a:srgbClr val="FFFFFF"/>
              </a:solidFill>
            </a:endParaRPr>
          </a:p>
          <a:p>
            <a:pPr indent="0" lvl="0" marL="0" rtl="0" algn="ctr">
              <a:spcBef>
                <a:spcPts val="1200"/>
              </a:spcBef>
              <a:spcAft>
                <a:spcPts val="1200"/>
              </a:spcAft>
              <a:buNone/>
            </a:pPr>
            <a:r>
              <a:rPr b="1" i="1" lang="en-GB" sz="2000">
                <a:solidFill>
                  <a:srgbClr val="FFFFFF"/>
                </a:solidFill>
              </a:rPr>
              <a:t>Congratulations!</a:t>
            </a:r>
            <a:endParaRPr b="1" i="1" sz="2000">
              <a:solidFill>
                <a:srgbClr val="FFFFFF"/>
              </a:solidFill>
            </a:endParaRPr>
          </a:p>
        </p:txBody>
      </p:sp>
      <p:sp>
        <p:nvSpPr>
          <p:cNvPr id="246" name="Google Shape;246;p37"/>
          <p:cNvSpPr txBox="1"/>
          <p:nvPr>
            <p:ph idx="1" type="subTitle"/>
          </p:nvPr>
        </p:nvSpPr>
        <p:spPr>
          <a:xfrm>
            <a:off x="325625" y="307722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May 2023</a:t>
            </a:r>
            <a:endParaRPr/>
          </a:p>
        </p:txBody>
      </p:sp>
      <p:pic>
        <p:nvPicPr>
          <p:cNvPr id="247" name="Google Shape;247;p37"/>
          <p:cNvPicPr preferRelativeResize="0"/>
          <p:nvPr/>
        </p:nvPicPr>
        <p:blipFill>
          <a:blip r:embed="rId3">
            <a:alphaModFix/>
          </a:blip>
          <a:stretch>
            <a:fillRect/>
          </a:stretch>
        </p:blipFill>
        <p:spPr>
          <a:xfrm>
            <a:off x="447375" y="1440700"/>
            <a:ext cx="3801701" cy="67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Important Dates</a:t>
            </a:r>
            <a:endParaRPr sz="3600"/>
          </a:p>
        </p:txBody>
      </p:sp>
      <p:sp>
        <p:nvSpPr>
          <p:cNvPr id="253" name="Google Shape;253;p38"/>
          <p:cNvSpPr txBox="1"/>
          <p:nvPr>
            <p:ph idx="1" type="body"/>
          </p:nvPr>
        </p:nvSpPr>
        <p:spPr>
          <a:xfrm>
            <a:off x="2400262" y="1403951"/>
            <a:ext cx="6321600" cy="3002400"/>
          </a:xfrm>
          <a:prstGeom prst="rect">
            <a:avLst/>
          </a:prstGeom>
          <a:ln>
            <a:noFill/>
          </a:ln>
        </p:spPr>
        <p:txBody>
          <a:bodyPr anchorCtr="0" anchor="t" bIns="91425" lIns="450000" spcFirstLastPara="1" rIns="91425" wrap="square" tIns="91425">
            <a:noAutofit/>
          </a:bodyPr>
          <a:lstStyle/>
          <a:p>
            <a:pPr indent="-342900" lvl="0" marL="457200" rtl="0" algn="l">
              <a:spcBef>
                <a:spcPts val="0"/>
              </a:spcBef>
              <a:spcAft>
                <a:spcPts val="0"/>
              </a:spcAft>
              <a:buSzPts val="1800"/>
              <a:buChar char="❏"/>
            </a:pPr>
            <a:r>
              <a:rPr b="1" lang="en-GB"/>
              <a:t>XYPN &amp; XYIS Closure</a:t>
            </a:r>
            <a:br>
              <a:rPr lang="en-GB"/>
            </a:br>
            <a:r>
              <a:rPr lang="en-GB"/>
              <a:t>Monday, June 19th for Juneteenth</a:t>
            </a:r>
            <a:br>
              <a:rPr lang="en-GB"/>
            </a:br>
            <a:endParaRPr/>
          </a:p>
          <a:p>
            <a:pPr indent="-342900" lvl="0" marL="457200" rtl="0" algn="l">
              <a:spcBef>
                <a:spcPts val="0"/>
              </a:spcBef>
              <a:spcAft>
                <a:spcPts val="0"/>
              </a:spcAft>
              <a:buSzPts val="1800"/>
              <a:buChar char="❏"/>
            </a:pPr>
            <a:r>
              <a:rPr b="1" lang="en-GB"/>
              <a:t>Next XYIS Office Hours</a:t>
            </a:r>
            <a:br>
              <a:rPr lang="en-GB"/>
            </a:br>
            <a:r>
              <a:rPr lang="en-GB"/>
              <a:t>Wednesday, July 12th at 9am MST</a:t>
            </a:r>
            <a:br>
              <a:rPr lang="en-GB"/>
            </a:br>
            <a:endParaRPr/>
          </a:p>
          <a:p>
            <a:pPr indent="-342900" lvl="0" marL="457200" rtl="0" algn="l">
              <a:spcBef>
                <a:spcPts val="0"/>
              </a:spcBef>
              <a:spcAft>
                <a:spcPts val="0"/>
              </a:spcAft>
              <a:buSzPts val="1800"/>
              <a:buChar char="❏"/>
            </a:pPr>
            <a:r>
              <a:rPr b="1" lang="en-GB"/>
              <a:t>Quarterly Market Review with XYIS</a:t>
            </a:r>
            <a:br>
              <a:rPr lang="en-GB"/>
            </a:br>
            <a:r>
              <a:rPr lang="en-GB"/>
              <a:t>Tuesday, July 18th at 10am MST</a:t>
            </a:r>
            <a:endParaRPr/>
          </a:p>
        </p:txBody>
      </p:sp>
      <p:pic>
        <p:nvPicPr>
          <p:cNvPr id="254" name="Google Shape;254;p38"/>
          <p:cNvPicPr preferRelativeResize="0"/>
          <p:nvPr/>
        </p:nvPicPr>
        <p:blipFill>
          <a:blip r:embed="rId3">
            <a:alphaModFix/>
          </a:blip>
          <a:stretch>
            <a:fillRect/>
          </a:stretch>
        </p:blipFill>
        <p:spPr>
          <a:xfrm>
            <a:off x="182936" y="3021504"/>
            <a:ext cx="2137925" cy="2137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406425" y="3702750"/>
            <a:ext cx="6746100" cy="1147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4800">
                <a:solidFill>
                  <a:srgbClr val="FFFFFF"/>
                </a:solidFill>
              </a:rPr>
              <a:t>Questions?</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idx="4294967295" type="title"/>
          </p:nvPr>
        </p:nvSpPr>
        <p:spPr>
          <a:xfrm>
            <a:off x="367075" y="452525"/>
            <a:ext cx="4527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lt1"/>
                </a:solidFill>
              </a:rPr>
              <a:t>Disclosures</a:t>
            </a:r>
            <a:endParaRPr sz="3600">
              <a:solidFill>
                <a:srgbClr val="FFFFFF"/>
              </a:solidFill>
            </a:endParaRPr>
          </a:p>
        </p:txBody>
      </p:sp>
      <p:pic>
        <p:nvPicPr>
          <p:cNvPr id="265" name="Google Shape;265;p40"/>
          <p:cNvPicPr preferRelativeResize="0"/>
          <p:nvPr/>
        </p:nvPicPr>
        <p:blipFill>
          <a:blip r:embed="rId3">
            <a:alphaModFix/>
          </a:blip>
          <a:stretch>
            <a:fillRect/>
          </a:stretch>
        </p:blipFill>
        <p:spPr>
          <a:xfrm>
            <a:off x="5035650" y="1335125"/>
            <a:ext cx="4170876" cy="4170876"/>
          </a:xfrm>
          <a:prstGeom prst="rect">
            <a:avLst/>
          </a:prstGeom>
          <a:noFill/>
          <a:ln>
            <a:noFill/>
          </a:ln>
        </p:spPr>
      </p:pic>
      <p:sp>
        <p:nvSpPr>
          <p:cNvPr id="266" name="Google Shape;266;p40"/>
          <p:cNvSpPr txBox="1"/>
          <p:nvPr>
            <p:ph idx="1" type="body"/>
          </p:nvPr>
        </p:nvSpPr>
        <p:spPr>
          <a:xfrm>
            <a:off x="367075" y="1087925"/>
            <a:ext cx="5157900" cy="3612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900">
                <a:solidFill>
                  <a:srgbClr val="FFFFFF"/>
                </a:solidFill>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rgbClr val="FFFFFF"/>
              </a:solidFill>
            </a:endParaRPr>
          </a:p>
          <a:p>
            <a:pPr indent="0" lvl="0" marL="0" rtl="0" algn="l">
              <a:lnSpc>
                <a:spcPct val="150000"/>
              </a:lnSpc>
              <a:spcBef>
                <a:spcPts val="0"/>
              </a:spcBef>
              <a:spcAft>
                <a:spcPts val="0"/>
              </a:spcAft>
              <a:buNone/>
            </a:pPr>
            <a:r>
              <a:rPr lang="en-GB" sz="900"/>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900">
              <a:solidFill>
                <a:srgbClr val="FFFFFF"/>
              </a:solidFill>
            </a:endParaRPr>
          </a:p>
          <a:p>
            <a:pPr indent="0" lvl="0" marL="0" rtl="0" algn="l">
              <a:lnSpc>
                <a:spcPct val="150000"/>
              </a:lnSpc>
              <a:spcBef>
                <a:spcPts val="0"/>
              </a:spcBef>
              <a:spcAft>
                <a:spcPts val="0"/>
              </a:spcAft>
              <a:buNone/>
            </a:pPr>
            <a:r>
              <a:t/>
            </a:r>
            <a:endParaRPr sz="9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Agenda</a:t>
            </a:r>
            <a:endParaRPr sz="3600"/>
          </a:p>
        </p:txBody>
      </p:sp>
      <p:sp>
        <p:nvSpPr>
          <p:cNvPr id="145" name="Google Shape;145;p25"/>
          <p:cNvSpPr txBox="1"/>
          <p:nvPr>
            <p:ph idx="1" type="body"/>
          </p:nvPr>
        </p:nvSpPr>
        <p:spPr>
          <a:xfrm>
            <a:off x="2400262" y="1403951"/>
            <a:ext cx="6321600" cy="3002400"/>
          </a:xfrm>
          <a:prstGeom prst="rect">
            <a:avLst/>
          </a:prstGeom>
          <a:ln>
            <a:noFill/>
          </a:ln>
        </p:spPr>
        <p:txBody>
          <a:bodyPr anchorCtr="0" anchor="t" bIns="91425" lIns="450000" spcFirstLastPara="1" rIns="91425" wrap="square" tIns="91425">
            <a:noAutofit/>
          </a:bodyPr>
          <a:lstStyle/>
          <a:p>
            <a:pPr indent="-342900" lvl="0" marL="457200" rtl="0" algn="l">
              <a:spcBef>
                <a:spcPts val="0"/>
              </a:spcBef>
              <a:spcAft>
                <a:spcPts val="0"/>
              </a:spcAft>
              <a:buSzPts val="1800"/>
              <a:buChar char="❏"/>
            </a:pPr>
            <a:r>
              <a:rPr lang="en-GB"/>
              <a:t>Market Minute</a:t>
            </a:r>
            <a:endParaRPr/>
          </a:p>
          <a:p>
            <a:pPr indent="-342900" lvl="0" marL="457200" rtl="0" algn="l">
              <a:spcBef>
                <a:spcPts val="0"/>
              </a:spcBef>
              <a:spcAft>
                <a:spcPts val="0"/>
              </a:spcAft>
              <a:buSzPts val="1800"/>
              <a:buChar char="❏"/>
            </a:pPr>
            <a:r>
              <a:rPr lang="en-GB"/>
              <a:t>Model Updates</a:t>
            </a:r>
            <a:endParaRPr/>
          </a:p>
          <a:p>
            <a:pPr indent="-342900" lvl="0" marL="457200" rtl="0" algn="l">
              <a:spcBef>
                <a:spcPts val="0"/>
              </a:spcBef>
              <a:spcAft>
                <a:spcPts val="0"/>
              </a:spcAft>
              <a:buSzPts val="1800"/>
              <a:buChar char="❏"/>
            </a:pPr>
            <a:r>
              <a:rPr lang="en-GB"/>
              <a:t>Model Kit Training</a:t>
            </a:r>
            <a:endParaRPr i="1">
              <a:solidFill>
                <a:schemeClr val="lt2"/>
              </a:solidFill>
            </a:endParaRPr>
          </a:p>
          <a:p>
            <a:pPr indent="-342900" lvl="0" marL="457200" rtl="0" algn="l">
              <a:spcBef>
                <a:spcPts val="0"/>
              </a:spcBef>
              <a:spcAft>
                <a:spcPts val="0"/>
              </a:spcAft>
              <a:buSzPts val="1800"/>
              <a:buChar char="❏"/>
            </a:pPr>
            <a:r>
              <a:rPr lang="en-GB"/>
              <a:t>Household-Level Modeling</a:t>
            </a:r>
            <a:endParaRPr/>
          </a:p>
          <a:p>
            <a:pPr indent="-342900" lvl="0" marL="457200" rtl="0" algn="l">
              <a:spcBef>
                <a:spcPts val="0"/>
              </a:spcBef>
              <a:spcAft>
                <a:spcPts val="0"/>
              </a:spcAft>
              <a:buSzPts val="1800"/>
              <a:buChar char="❏"/>
            </a:pPr>
            <a:r>
              <a:rPr lang="en-GB"/>
              <a:t>TD/Schwab Transition</a:t>
            </a:r>
            <a:endParaRPr/>
          </a:p>
          <a:p>
            <a:pPr indent="-342900" lvl="0" marL="457200" rtl="0" algn="l">
              <a:spcBef>
                <a:spcPts val="0"/>
              </a:spcBef>
              <a:spcAft>
                <a:spcPts val="0"/>
              </a:spcAft>
              <a:buSzPts val="1800"/>
              <a:buChar char="❏"/>
            </a:pPr>
            <a:r>
              <a:rPr lang="en-GB"/>
              <a:t>Growth Awards</a:t>
            </a:r>
            <a:endParaRPr/>
          </a:p>
          <a:p>
            <a:pPr indent="-342900" lvl="0" marL="457200" rtl="0" algn="l">
              <a:spcBef>
                <a:spcPts val="0"/>
              </a:spcBef>
              <a:spcAft>
                <a:spcPts val="0"/>
              </a:spcAft>
              <a:buSzPts val="1800"/>
              <a:buChar char="❏"/>
            </a:pPr>
            <a:r>
              <a:rPr lang="en-GB"/>
              <a:t>Important Dates</a:t>
            </a:r>
            <a:endParaRPr/>
          </a:p>
          <a:p>
            <a:pPr indent="-342900" lvl="0" marL="457200" rtl="0" algn="l">
              <a:spcBef>
                <a:spcPts val="0"/>
              </a:spcBef>
              <a:spcAft>
                <a:spcPts val="0"/>
              </a:spcAft>
              <a:buSzPts val="1800"/>
              <a:buChar char="❏"/>
            </a:pPr>
            <a:r>
              <a:rPr lang="en-GB"/>
              <a:t>Q&amp;A</a:t>
            </a:r>
            <a:endParaRPr>
              <a:solidFill>
                <a:schemeClr val="lt2"/>
              </a:solidFill>
            </a:endParaRPr>
          </a:p>
        </p:txBody>
      </p:sp>
      <p:pic>
        <p:nvPicPr>
          <p:cNvPr id="146" name="Google Shape;146;p25"/>
          <p:cNvPicPr preferRelativeResize="0"/>
          <p:nvPr/>
        </p:nvPicPr>
        <p:blipFill>
          <a:blip r:embed="rId3">
            <a:alphaModFix/>
          </a:blip>
          <a:stretch>
            <a:fillRect/>
          </a:stretch>
        </p:blipFill>
        <p:spPr>
          <a:xfrm>
            <a:off x="182936" y="3021504"/>
            <a:ext cx="2137925" cy="213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p:nvPr/>
        </p:nvSpPr>
        <p:spPr>
          <a:xfrm>
            <a:off x="5650575" y="1360400"/>
            <a:ext cx="30714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solidFill>
                  <a:schemeClr val="accent2"/>
                </a:solidFill>
                <a:latin typeface="Open Sans ExtraBold"/>
                <a:ea typeface="Open Sans ExtraBold"/>
                <a:cs typeface="Open Sans ExtraBold"/>
                <a:sym typeface="Open Sans ExtraBold"/>
              </a:rPr>
              <a:t>Reasons for Concern</a:t>
            </a:r>
            <a:endParaRPr sz="1100">
              <a:solidFill>
                <a:schemeClr val="accent2"/>
              </a:solidFill>
              <a:latin typeface="Open Sans ExtraBold"/>
              <a:ea typeface="Open Sans ExtraBold"/>
              <a:cs typeface="Open Sans ExtraBold"/>
              <a:sym typeface="Open Sans ExtraBold"/>
            </a:endParaRPr>
          </a:p>
        </p:txBody>
      </p:sp>
      <p:sp>
        <p:nvSpPr>
          <p:cNvPr id="152" name="Google Shape;152;p26"/>
          <p:cNvSpPr/>
          <p:nvPr/>
        </p:nvSpPr>
        <p:spPr>
          <a:xfrm>
            <a:off x="2453900" y="1360400"/>
            <a:ext cx="21180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accent2"/>
                </a:solidFill>
                <a:latin typeface="Open Sans ExtraBold"/>
                <a:ea typeface="Open Sans ExtraBold"/>
                <a:cs typeface="Open Sans ExtraBold"/>
                <a:sym typeface="Open Sans ExtraBold"/>
              </a:rPr>
              <a:t>Positive Signals</a:t>
            </a:r>
            <a:endParaRPr sz="1200">
              <a:solidFill>
                <a:schemeClr val="accent2"/>
              </a:solidFill>
              <a:latin typeface="Open Sans ExtraBold"/>
              <a:ea typeface="Open Sans ExtraBold"/>
              <a:cs typeface="Open Sans ExtraBold"/>
              <a:sym typeface="Open Sans ExtraBold"/>
            </a:endParaRPr>
          </a:p>
        </p:txBody>
      </p:sp>
      <p:sp>
        <p:nvSpPr>
          <p:cNvPr id="153" name="Google Shape;153;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Market Minute</a:t>
            </a:r>
            <a:endParaRPr sz="2400"/>
          </a:p>
        </p:txBody>
      </p:sp>
      <p:sp>
        <p:nvSpPr>
          <p:cNvPr id="154" name="Google Shape;154;p26"/>
          <p:cNvSpPr txBox="1"/>
          <p:nvPr>
            <p:ph idx="1" type="body"/>
          </p:nvPr>
        </p:nvSpPr>
        <p:spPr>
          <a:xfrm>
            <a:off x="2377700" y="1755200"/>
            <a:ext cx="3030900" cy="2745300"/>
          </a:xfrm>
          <a:prstGeom prst="rect">
            <a:avLst/>
          </a:prstGeom>
        </p:spPr>
        <p:txBody>
          <a:bodyPr anchorCtr="0" anchor="t" bIns="91425" lIns="91425" spcFirstLastPara="1" rIns="91425" wrap="square" tIns="91425">
            <a:noAutofit/>
          </a:bodyPr>
          <a:lstStyle/>
          <a:p>
            <a:pPr indent="-216000" lvl="0" marL="216000" rtl="0" algn="l">
              <a:lnSpc>
                <a:spcPct val="115000"/>
              </a:lnSpc>
              <a:spcBef>
                <a:spcPts val="0"/>
              </a:spcBef>
              <a:spcAft>
                <a:spcPts val="0"/>
              </a:spcAft>
              <a:buNone/>
            </a:pPr>
            <a:r>
              <a:rPr lang="en-GB" sz="1400">
                <a:solidFill>
                  <a:schemeClr val="dk1"/>
                </a:solidFill>
              </a:rPr>
              <a:t>✔ </a:t>
            </a:r>
            <a:r>
              <a:rPr lang="en-GB" sz="1400"/>
              <a:t>S&amp;P 500 positive through May</a:t>
            </a:r>
            <a:endParaRPr sz="1400">
              <a:solidFill>
                <a:schemeClr val="lt2"/>
              </a:solidFill>
            </a:endParaRPr>
          </a:p>
          <a:p>
            <a:pPr indent="-216000" lvl="0" marL="216000" rtl="0" algn="l">
              <a:lnSpc>
                <a:spcPct val="115000"/>
              </a:lnSpc>
              <a:spcBef>
                <a:spcPts val="1000"/>
              </a:spcBef>
              <a:spcAft>
                <a:spcPts val="0"/>
              </a:spcAft>
              <a:buNone/>
            </a:pPr>
            <a:r>
              <a:rPr lang="en-GB" sz="1400">
                <a:solidFill>
                  <a:schemeClr val="dk1"/>
                </a:solidFill>
              </a:rPr>
              <a:t>✔ </a:t>
            </a:r>
            <a:r>
              <a:rPr lang="en-GB" sz="1400"/>
              <a:t>US Small value still holding on to positive 3-year returns</a:t>
            </a:r>
            <a:endParaRPr sz="1400"/>
          </a:p>
          <a:p>
            <a:pPr indent="-216000" lvl="0" marL="216000" rtl="0" algn="l">
              <a:spcBef>
                <a:spcPts val="1000"/>
              </a:spcBef>
              <a:spcAft>
                <a:spcPts val="0"/>
              </a:spcAft>
              <a:buNone/>
            </a:pPr>
            <a:r>
              <a:rPr lang="en-GB" sz="1400">
                <a:solidFill>
                  <a:schemeClr val="dk1"/>
                </a:solidFill>
              </a:rPr>
              <a:t>✔ </a:t>
            </a:r>
            <a:r>
              <a:rPr lang="en-GB" sz="1400"/>
              <a:t>All fixed income benchmarks are positive YTD</a:t>
            </a:r>
            <a:endParaRPr sz="1400"/>
          </a:p>
          <a:p>
            <a:pPr indent="-216000" lvl="0" marL="216000" rtl="0" algn="l">
              <a:lnSpc>
                <a:spcPct val="115000"/>
              </a:lnSpc>
              <a:spcBef>
                <a:spcPts val="1000"/>
              </a:spcBef>
              <a:spcAft>
                <a:spcPts val="1000"/>
              </a:spcAft>
              <a:buNone/>
            </a:pPr>
            <a:r>
              <a:t/>
            </a:r>
            <a:endParaRPr sz="1400"/>
          </a:p>
        </p:txBody>
      </p:sp>
      <p:sp>
        <p:nvSpPr>
          <p:cNvPr id="155" name="Google Shape;155;p26"/>
          <p:cNvSpPr txBox="1"/>
          <p:nvPr>
            <p:ph idx="4294967295" type="body"/>
          </p:nvPr>
        </p:nvSpPr>
        <p:spPr>
          <a:xfrm>
            <a:off x="5574375" y="1755200"/>
            <a:ext cx="3171000" cy="2485200"/>
          </a:xfrm>
          <a:prstGeom prst="rect">
            <a:avLst/>
          </a:prstGeom>
        </p:spPr>
        <p:txBody>
          <a:bodyPr anchorCtr="0" anchor="t" bIns="91425" lIns="91425" spcFirstLastPara="1" rIns="91425" wrap="square" tIns="91425">
            <a:noAutofit/>
          </a:bodyPr>
          <a:lstStyle/>
          <a:p>
            <a:pPr indent="-216000" lvl="0" marL="216000" rtl="0" algn="l">
              <a:lnSpc>
                <a:spcPct val="115000"/>
              </a:lnSpc>
              <a:spcBef>
                <a:spcPts val="0"/>
              </a:spcBef>
              <a:spcAft>
                <a:spcPts val="0"/>
              </a:spcAft>
              <a:buNone/>
            </a:pPr>
            <a:r>
              <a:rPr lang="en-GB" sz="1400">
                <a:solidFill>
                  <a:schemeClr val="dk1"/>
                </a:solidFill>
              </a:rPr>
              <a:t>✔ </a:t>
            </a:r>
            <a:r>
              <a:rPr lang="en-GB" sz="1400">
                <a:solidFill>
                  <a:schemeClr val="lt2"/>
                </a:solidFill>
              </a:rPr>
              <a:t>S&amp;P 500 performance concentrated in 7 stocks</a:t>
            </a:r>
            <a:endParaRPr sz="1400">
              <a:solidFill>
                <a:schemeClr val="lt2"/>
              </a:solidFill>
            </a:endParaRPr>
          </a:p>
          <a:p>
            <a:pPr indent="-216000" lvl="0" marL="216000" rtl="0" algn="l">
              <a:spcBef>
                <a:spcPts val="1000"/>
              </a:spcBef>
              <a:spcAft>
                <a:spcPts val="0"/>
              </a:spcAft>
              <a:buNone/>
            </a:pPr>
            <a:r>
              <a:rPr lang="en-GB" sz="1400">
                <a:solidFill>
                  <a:schemeClr val="dk1"/>
                </a:solidFill>
              </a:rPr>
              <a:t>✔ </a:t>
            </a:r>
            <a:r>
              <a:rPr lang="en-GB" sz="1400">
                <a:solidFill>
                  <a:schemeClr val="lt2"/>
                </a:solidFill>
              </a:rPr>
              <a:t>International equities were down in May</a:t>
            </a:r>
            <a:endParaRPr sz="1400">
              <a:solidFill>
                <a:schemeClr val="lt2"/>
              </a:solidFill>
            </a:endParaRPr>
          </a:p>
          <a:p>
            <a:pPr indent="-216000" lvl="0" marL="216000" rtl="0" algn="l">
              <a:spcBef>
                <a:spcPts val="1000"/>
              </a:spcBef>
              <a:spcAft>
                <a:spcPts val="0"/>
              </a:spcAft>
              <a:buNone/>
            </a:pPr>
            <a:r>
              <a:rPr lang="en-GB" sz="1400">
                <a:solidFill>
                  <a:schemeClr val="dk1"/>
                </a:solidFill>
              </a:rPr>
              <a:t>✔ </a:t>
            </a:r>
            <a:r>
              <a:rPr lang="en-GB" sz="1400">
                <a:solidFill>
                  <a:schemeClr val="lt2"/>
                </a:solidFill>
              </a:rPr>
              <a:t>The debt ceiling continues to raise concerns</a:t>
            </a:r>
            <a:endParaRPr sz="1400">
              <a:solidFill>
                <a:schemeClr val="lt2"/>
              </a:solidFill>
            </a:endParaRPr>
          </a:p>
          <a:p>
            <a:pPr indent="-216000" lvl="0" marL="216000" rtl="0" algn="l">
              <a:lnSpc>
                <a:spcPct val="115000"/>
              </a:lnSpc>
              <a:spcBef>
                <a:spcPts val="1000"/>
              </a:spcBef>
              <a:spcAft>
                <a:spcPts val="0"/>
              </a:spcAft>
              <a:buNone/>
            </a:pPr>
            <a:r>
              <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lnSpc>
                <a:spcPct val="115000"/>
              </a:lnSpc>
              <a:spcBef>
                <a:spcPts val="1000"/>
              </a:spcBef>
              <a:spcAft>
                <a:spcPts val="1000"/>
              </a:spcAft>
              <a:buNone/>
            </a:pPr>
            <a:r>
              <a:t/>
            </a:r>
            <a:endParaRPr sz="14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Model Updates</a:t>
            </a:r>
            <a:endParaRPr/>
          </a:p>
        </p:txBody>
      </p:sp>
      <p:sp>
        <p:nvSpPr>
          <p:cNvPr id="161" name="Google Shape;161;p27"/>
          <p:cNvSpPr txBox="1"/>
          <p:nvPr>
            <p:ph idx="1" type="subTitle"/>
          </p:nvPr>
        </p:nvSpPr>
        <p:spPr>
          <a:xfrm>
            <a:off x="2376000" y="1673300"/>
            <a:ext cx="63315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265500" y="3272975"/>
            <a:ext cx="4045200" cy="1318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en-GB" sz="3640"/>
              <a:t>All DFA conversion Complete</a:t>
            </a:r>
            <a:endParaRPr sz="3640"/>
          </a:p>
        </p:txBody>
      </p:sp>
      <p:sp>
        <p:nvSpPr>
          <p:cNvPr id="167" name="Google Shape;167;p28"/>
          <p:cNvSpPr txBox="1"/>
          <p:nvPr>
            <p:ph idx="2" type="body"/>
          </p:nvPr>
        </p:nvSpPr>
        <p:spPr>
          <a:xfrm>
            <a:off x="4939500" y="724200"/>
            <a:ext cx="3837000" cy="3695100"/>
          </a:xfrm>
          <a:prstGeom prst="rect">
            <a:avLst/>
          </a:prstGeom>
          <a:noFill/>
          <a:ln>
            <a:noFill/>
          </a:ln>
        </p:spPr>
        <p:txBody>
          <a:bodyPr anchorCtr="0" anchor="t" bIns="45700" lIns="91425" spcFirstLastPara="1" rIns="91425" wrap="square" tIns="45700">
            <a:noAutofit/>
          </a:bodyPr>
          <a:lstStyle/>
          <a:p>
            <a:pPr indent="-317500" lvl="0" marL="457200" rtl="0" algn="l">
              <a:spcBef>
                <a:spcPts val="600"/>
              </a:spcBef>
              <a:spcAft>
                <a:spcPts val="0"/>
              </a:spcAft>
              <a:buClr>
                <a:srgbClr val="FFFFFF"/>
              </a:buClr>
              <a:buSzPts val="1400"/>
              <a:buChar char="❏"/>
            </a:pPr>
            <a:r>
              <a:rPr b="1" lang="en-GB" sz="1400"/>
              <a:t>We’ve completed an </a:t>
            </a:r>
            <a:r>
              <a:rPr b="1" lang="en-GB" sz="1400"/>
              <a:t>overhaul of the “ALL DFA” model, switching mutual fund holdings to ETFs</a:t>
            </a:r>
            <a:endParaRPr b="1" sz="1400"/>
          </a:p>
          <a:p>
            <a:pPr indent="0" lvl="0" marL="457200" rtl="0" algn="l">
              <a:spcBef>
                <a:spcPts val="600"/>
              </a:spcBef>
              <a:spcAft>
                <a:spcPts val="0"/>
              </a:spcAft>
              <a:buNone/>
            </a:pPr>
            <a:r>
              <a:t/>
            </a:r>
            <a:endParaRPr b="1" sz="1400"/>
          </a:p>
          <a:p>
            <a:pPr indent="-317500" lvl="0" marL="457200" rtl="0" algn="l">
              <a:spcBef>
                <a:spcPts val="600"/>
              </a:spcBef>
              <a:spcAft>
                <a:spcPts val="0"/>
              </a:spcAft>
              <a:buSzPts val="1400"/>
              <a:buChar char="❏"/>
            </a:pPr>
            <a:r>
              <a:rPr b="1" lang="en-GB" sz="1400"/>
              <a:t>Conversions completed in the first week of June</a:t>
            </a:r>
            <a:endParaRPr b="1" sz="1400"/>
          </a:p>
          <a:p>
            <a:pPr indent="0" lvl="0" marL="457200" rtl="0" algn="l">
              <a:spcBef>
                <a:spcPts val="600"/>
              </a:spcBef>
              <a:spcAft>
                <a:spcPts val="0"/>
              </a:spcAft>
              <a:buNone/>
            </a:pPr>
            <a:r>
              <a:t/>
            </a:r>
            <a:endParaRPr b="1" sz="1400"/>
          </a:p>
          <a:p>
            <a:pPr indent="-317500" lvl="0" marL="457200" rtl="0" algn="l">
              <a:spcBef>
                <a:spcPts val="600"/>
              </a:spcBef>
              <a:spcAft>
                <a:spcPts val="0"/>
              </a:spcAft>
              <a:buSzPts val="1400"/>
              <a:buChar char="❏"/>
            </a:pPr>
            <a:r>
              <a:rPr b="1" lang="en-GB" sz="1400"/>
              <a:t>The new model minimum is $10,000</a:t>
            </a:r>
            <a:endParaRPr b="1" sz="1400"/>
          </a:p>
          <a:p>
            <a:pPr indent="0" lvl="0" marL="0" rtl="0" algn="l">
              <a:spcBef>
                <a:spcPts val="0"/>
              </a:spcBef>
              <a:spcAft>
                <a:spcPts val="1200"/>
              </a:spcAft>
              <a:buNone/>
            </a:pPr>
            <a:r>
              <a:t/>
            </a:r>
            <a:endParaRPr b="1" sz="1400">
              <a:solidFill>
                <a:srgbClr val="FFFFFF"/>
              </a:solidFill>
            </a:endParaRPr>
          </a:p>
        </p:txBody>
      </p:sp>
      <p:pic>
        <p:nvPicPr>
          <p:cNvPr id="168" name="Google Shape;168;p28"/>
          <p:cNvPicPr preferRelativeResize="0"/>
          <p:nvPr/>
        </p:nvPicPr>
        <p:blipFill>
          <a:blip r:embed="rId3">
            <a:alphaModFix/>
          </a:blip>
          <a:stretch>
            <a:fillRect/>
          </a:stretch>
        </p:blipFill>
        <p:spPr>
          <a:xfrm>
            <a:off x="1298512" y="592550"/>
            <a:ext cx="1979200" cy="197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265500" y="3272975"/>
            <a:ext cx="4045200" cy="1318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en-GB" sz="3640"/>
              <a:t>REIT Replacement</a:t>
            </a:r>
            <a:endParaRPr sz="3640"/>
          </a:p>
        </p:txBody>
      </p:sp>
      <p:sp>
        <p:nvSpPr>
          <p:cNvPr id="174" name="Google Shape;174;p29"/>
          <p:cNvSpPr txBox="1"/>
          <p:nvPr>
            <p:ph idx="2" type="body"/>
          </p:nvPr>
        </p:nvSpPr>
        <p:spPr>
          <a:xfrm>
            <a:off x="4939500" y="724200"/>
            <a:ext cx="3837000" cy="3695100"/>
          </a:xfrm>
          <a:prstGeom prst="rect">
            <a:avLst/>
          </a:prstGeom>
          <a:noFill/>
          <a:ln>
            <a:noFill/>
          </a:ln>
        </p:spPr>
        <p:txBody>
          <a:bodyPr anchorCtr="0" anchor="t" bIns="45700" lIns="91425" spcFirstLastPara="1" rIns="91425" wrap="square" tIns="45700">
            <a:noAutofit/>
          </a:bodyPr>
          <a:lstStyle/>
          <a:p>
            <a:pPr indent="-304800" lvl="0" marL="457200" rtl="0" algn="l">
              <a:spcBef>
                <a:spcPts val="600"/>
              </a:spcBef>
              <a:spcAft>
                <a:spcPts val="0"/>
              </a:spcAft>
              <a:buClr>
                <a:srgbClr val="FFFFFF"/>
              </a:buClr>
              <a:buSzPts val="1200"/>
              <a:buChar char="❏"/>
            </a:pPr>
            <a:r>
              <a:rPr b="1" lang="en-GB" sz="1200"/>
              <a:t>Beginning July 1, 2023, we will replace REET (iShares Global REIT) and </a:t>
            </a:r>
            <a:br>
              <a:rPr b="1" lang="en-GB" sz="1200"/>
            </a:br>
            <a:r>
              <a:rPr b="1" lang="en-GB" sz="1200"/>
              <a:t>DFGEX (DFA Global Real Estate Securities) with DFGR (Dimensional Global Real Estate).</a:t>
            </a:r>
            <a:endParaRPr b="1" sz="1200"/>
          </a:p>
          <a:p>
            <a:pPr indent="0" lvl="0" marL="457200" rtl="0" algn="l">
              <a:spcBef>
                <a:spcPts val="600"/>
              </a:spcBef>
              <a:spcAft>
                <a:spcPts val="0"/>
              </a:spcAft>
              <a:buNone/>
            </a:pPr>
            <a:r>
              <a:t/>
            </a:r>
            <a:endParaRPr b="1" sz="1200"/>
          </a:p>
          <a:p>
            <a:pPr indent="-304800" lvl="0" marL="457200" rtl="0" algn="l">
              <a:spcBef>
                <a:spcPts val="600"/>
              </a:spcBef>
              <a:spcAft>
                <a:spcPts val="0"/>
              </a:spcAft>
              <a:buSzPts val="1200"/>
              <a:buChar char="❏"/>
            </a:pPr>
            <a:r>
              <a:rPr b="1" lang="en-GB" sz="1200"/>
              <a:t>Models included in this change: Core, Core w DFA, Tracker, Cause (conversion already completed in ALL DFA)</a:t>
            </a:r>
            <a:endParaRPr b="1" sz="1200"/>
          </a:p>
          <a:p>
            <a:pPr indent="0" lvl="0" marL="457200" rtl="0" algn="l">
              <a:spcBef>
                <a:spcPts val="600"/>
              </a:spcBef>
              <a:spcAft>
                <a:spcPts val="0"/>
              </a:spcAft>
              <a:buNone/>
            </a:pPr>
            <a:r>
              <a:t/>
            </a:r>
            <a:endParaRPr b="1" sz="1200"/>
          </a:p>
          <a:p>
            <a:pPr indent="-304800" lvl="0" marL="457200" rtl="0" algn="l">
              <a:spcBef>
                <a:spcPts val="600"/>
              </a:spcBef>
              <a:spcAft>
                <a:spcPts val="0"/>
              </a:spcAft>
              <a:buSzPts val="1200"/>
              <a:buChar char="❏"/>
            </a:pPr>
            <a:r>
              <a:rPr b="1" lang="en-GB" sz="1200"/>
              <a:t>We prefer ETFs, and this expands our real estate exposure to the specialty REIT sector </a:t>
            </a:r>
            <a:endParaRPr b="1" sz="1200"/>
          </a:p>
          <a:p>
            <a:pPr indent="0" lvl="0" marL="0" rtl="0" algn="l">
              <a:spcBef>
                <a:spcPts val="0"/>
              </a:spcBef>
              <a:spcAft>
                <a:spcPts val="1200"/>
              </a:spcAft>
              <a:buNone/>
            </a:pPr>
            <a:r>
              <a:t/>
            </a:r>
            <a:endParaRPr b="1" sz="1200">
              <a:solidFill>
                <a:srgbClr val="FFFFFF"/>
              </a:solidFill>
            </a:endParaRPr>
          </a:p>
        </p:txBody>
      </p:sp>
      <p:pic>
        <p:nvPicPr>
          <p:cNvPr id="175" name="Google Shape;175;p29"/>
          <p:cNvPicPr preferRelativeResize="0"/>
          <p:nvPr/>
        </p:nvPicPr>
        <p:blipFill>
          <a:blip r:embed="rId3">
            <a:alphaModFix/>
          </a:blip>
          <a:stretch>
            <a:fillRect/>
          </a:stretch>
        </p:blipFill>
        <p:spPr>
          <a:xfrm>
            <a:off x="1298512" y="592550"/>
            <a:ext cx="1979200" cy="197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Model Kit Training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Model Menu</a:t>
            </a:r>
            <a:endParaRPr sz="3600"/>
          </a:p>
        </p:txBody>
      </p:sp>
      <p:graphicFrame>
        <p:nvGraphicFramePr>
          <p:cNvPr id="186" name="Google Shape;186;p31"/>
          <p:cNvGraphicFramePr/>
          <p:nvPr/>
        </p:nvGraphicFramePr>
        <p:xfrm>
          <a:off x="2682600" y="1350775"/>
          <a:ext cx="3000000" cy="3000000"/>
        </p:xfrm>
        <a:graphic>
          <a:graphicData uri="http://schemas.openxmlformats.org/drawingml/2006/table">
            <a:tbl>
              <a:tblPr>
                <a:noFill/>
                <a:tableStyleId>{10C40C2B-A9C4-40B5-8849-A1649BD9AB95}</a:tableStyleId>
              </a:tblPr>
              <a:tblGrid>
                <a:gridCol w="1277125"/>
                <a:gridCol w="671900"/>
                <a:gridCol w="615500"/>
                <a:gridCol w="418025"/>
                <a:gridCol w="397325"/>
                <a:gridCol w="579200"/>
                <a:gridCol w="762700"/>
                <a:gridCol w="1317450"/>
              </a:tblGrid>
              <a:tr h="476200">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spcBef>
                          <a:spcPts val="0"/>
                        </a:spcBef>
                        <a:spcAft>
                          <a:spcPts val="0"/>
                        </a:spcAft>
                        <a:buNone/>
                      </a:pPr>
                      <a:r>
                        <a:rPr b="1" lang="en-GB" sz="900">
                          <a:latin typeface="Open Sans"/>
                          <a:ea typeface="Open Sans"/>
                          <a:cs typeface="Open Sans"/>
                          <a:sym typeface="Open Sans"/>
                        </a:rPr>
                        <a:t>Minimum</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rPr b="1" lang="en-GB" sz="900">
                          <a:latin typeface="Open Sans"/>
                          <a:ea typeface="Open Sans"/>
                          <a:cs typeface="Open Sans"/>
                          <a:sym typeface="Open Sans"/>
                        </a:rPr>
                        <a:t>Tax- Sensitive Version</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rPr b="1" lang="en-GB" sz="900">
                          <a:latin typeface="Open Sans"/>
                          <a:ea typeface="Open Sans"/>
                          <a:cs typeface="Open Sans"/>
                          <a:sym typeface="Open Sans"/>
                        </a:rPr>
                        <a:t>ETF </a:t>
                      </a:r>
                      <a:endParaRPr b="1" sz="900">
                        <a:latin typeface="Open Sans"/>
                        <a:ea typeface="Open Sans"/>
                        <a:cs typeface="Open Sans"/>
                        <a:sym typeface="Open Sans"/>
                      </a:endParaRPr>
                    </a:p>
                    <a:p>
                      <a:pPr indent="0" lvl="0" marL="0" rtl="0" algn="ctr">
                        <a:spcBef>
                          <a:spcPts val="0"/>
                        </a:spcBef>
                        <a:spcAft>
                          <a:spcPts val="0"/>
                        </a:spcAft>
                        <a:buNone/>
                      </a:pPr>
                      <a:r>
                        <a:rPr b="1" lang="en-GB" sz="900">
                          <a:latin typeface="Open Sans"/>
                          <a:ea typeface="Open Sans"/>
                          <a:cs typeface="Open Sans"/>
                          <a:sym typeface="Open Sans"/>
                        </a:rPr>
                        <a:t>Only</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rPr b="1" lang="en-GB" sz="900">
                          <a:latin typeface="Open Sans"/>
                          <a:ea typeface="Open Sans"/>
                          <a:cs typeface="Open Sans"/>
                          <a:sym typeface="Open Sans"/>
                        </a:rPr>
                        <a:t>Index Only</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rPr b="1" lang="en-GB" sz="900">
                          <a:latin typeface="Open Sans"/>
                          <a:ea typeface="Open Sans"/>
                          <a:cs typeface="Open Sans"/>
                          <a:sym typeface="Open Sans"/>
                        </a:rPr>
                        <a:t>No. of Holdings</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rPr b="1" lang="en-GB" sz="900">
                          <a:latin typeface="Open Sans"/>
                          <a:ea typeface="Open Sans"/>
                          <a:cs typeface="Open Sans"/>
                          <a:sym typeface="Open Sans"/>
                        </a:rPr>
                        <a:t>Fund Expenses</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spcBef>
                          <a:spcPts val="0"/>
                        </a:spcBef>
                        <a:spcAft>
                          <a:spcPts val="0"/>
                        </a:spcAft>
                        <a:buNone/>
                      </a:pPr>
                      <a:r>
                        <a:rPr b="1" lang="en-GB" sz="900">
                          <a:latin typeface="Open Sans"/>
                          <a:ea typeface="Open Sans"/>
                          <a:cs typeface="Open Sans"/>
                          <a:sym typeface="Open Sans"/>
                        </a:rPr>
                        <a:t> Considerations</a:t>
                      </a:r>
                      <a:endParaRPr b="1" sz="900">
                        <a:latin typeface="Open Sans"/>
                        <a:ea typeface="Open Sans"/>
                        <a:cs typeface="Open Sans"/>
                        <a:sym typeface="Open Sans"/>
                      </a:endParaRPr>
                    </a:p>
                  </a:txBody>
                  <a:tcPr marT="36000" marB="36000" marR="36000" marL="36000" anchor="b">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Core</a:t>
                      </a:r>
                      <a:endParaRPr>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spcBef>
                          <a:spcPts val="0"/>
                        </a:spcBef>
                        <a:spcAft>
                          <a:spcPts val="0"/>
                        </a:spcAft>
                        <a:buNone/>
                      </a:pPr>
                      <a:r>
                        <a:rPr b="1" lang="en-GB" sz="1000">
                          <a:solidFill>
                            <a:schemeClr val="lt2"/>
                          </a:solidFill>
                          <a:latin typeface="Open Sans"/>
                          <a:ea typeface="Open Sans"/>
                          <a:cs typeface="Open Sans"/>
                          <a:sym typeface="Open Sans"/>
                        </a:rPr>
                        <a:t>$10,000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chemeClr val="lt1"/>
                    </a:solidFill>
                  </a:tcPr>
                </a:tc>
                <a:tc>
                  <a:txBody>
                    <a:bodyPr/>
                    <a:lstStyle/>
                    <a:p>
                      <a:pPr indent="0" lvl="0" marL="0" rtl="0" algn="ctr">
                        <a:lnSpc>
                          <a:spcPct val="150000"/>
                        </a:lnSpc>
                        <a:spcBef>
                          <a:spcPts val="0"/>
                        </a:spcBef>
                        <a:spcAft>
                          <a:spcPts val="0"/>
                        </a:spcAft>
                        <a:buNone/>
                      </a:pPr>
                      <a:r>
                        <a:rPr lang="en-GB" sz="1500">
                          <a:solidFill>
                            <a:schemeClr val="dk1"/>
                          </a:solidFill>
                          <a:latin typeface="Open Sans"/>
                          <a:ea typeface="Open Sans"/>
                          <a:cs typeface="Open Sans"/>
                          <a:sym typeface="Open Sans"/>
                        </a:rPr>
                        <a:t>✔</a:t>
                      </a:r>
                      <a:endParaRPr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1"/>
                          </a:solidFill>
                          <a:latin typeface="Open Sans"/>
                          <a:ea typeface="Open Sans"/>
                          <a:cs typeface="Open Sans"/>
                          <a:sym typeface="Open Sans"/>
                        </a:rPr>
                        <a:t>✔</a:t>
                      </a:r>
                      <a:endParaRPr b="1"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a:p>
                  </a:txBody>
                  <a:tcPr marT="36000" marB="36000" marR="36000" marL="36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11</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a:p>
                  </a:txBody>
                  <a:tcPr marT="36000" marB="36000" marR="36000" marL="36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a:p>
                  </a:txBody>
                  <a:tcPr marT="36000" marB="36000" marR="36000" marL="36000" anchor="ctr">
                    <a:lnL cap="flat" cmpd="sng" w="9525">
                      <a:solidFill>
                        <a:srgbClr val="B7B7B7">
                          <a:alpha val="0"/>
                        </a:srgbClr>
                      </a:solidFill>
                      <a:prstDash val="dot"/>
                      <a:round/>
                      <a:headEnd len="sm" w="sm" type="none"/>
                      <a:tailEnd len="sm" w="sm" type="none"/>
                    </a:lnL>
                    <a:lnR cap="flat" cmpd="sng" w="9525">
                      <a:solidFill>
                        <a:srgbClr val="B7B7B7">
                          <a:alpha val="0"/>
                        </a:srgbClr>
                      </a:solidFill>
                      <a:prstDash val="dot"/>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Core with DFA</a:t>
                      </a:r>
                      <a:endParaRPr>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spcBef>
                          <a:spcPts val="0"/>
                        </a:spcBef>
                        <a:spcAft>
                          <a:spcPts val="0"/>
                        </a:spcAft>
                        <a:buNone/>
                      </a:pPr>
                      <a:r>
                        <a:rPr b="1" lang="en-GB" sz="1000">
                          <a:solidFill>
                            <a:schemeClr val="lt2"/>
                          </a:solidFill>
                          <a:latin typeface="Open Sans"/>
                          <a:ea typeface="Open Sans"/>
                          <a:cs typeface="Open Sans"/>
                          <a:sym typeface="Open Sans"/>
                        </a:rPr>
                        <a:t>$10,000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chemeClr val="lt1"/>
                    </a:solidFill>
                  </a:tcPr>
                </a:tc>
                <a:tc>
                  <a:txBody>
                    <a:bodyPr/>
                    <a:lstStyle/>
                    <a:p>
                      <a:pPr indent="0" lvl="0" marL="0" rtl="0" algn="ctr">
                        <a:lnSpc>
                          <a:spcPct val="150000"/>
                        </a:lnSpc>
                        <a:spcBef>
                          <a:spcPts val="0"/>
                        </a:spcBef>
                        <a:spcAft>
                          <a:spcPts val="0"/>
                        </a:spcAft>
                        <a:buNone/>
                      </a:pPr>
                      <a:r>
                        <a:rPr lang="en-GB" sz="1500">
                          <a:solidFill>
                            <a:schemeClr val="dk1"/>
                          </a:solidFill>
                          <a:latin typeface="Open Sans"/>
                          <a:ea typeface="Open Sans"/>
                          <a:cs typeface="Open Sans"/>
                          <a:sym typeface="Open Sans"/>
                        </a:rPr>
                        <a:t>✔</a:t>
                      </a:r>
                      <a:endParaRPr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t/>
                      </a:r>
                      <a:endParaRPr b="1"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t/>
                      </a:r>
                      <a:endParaRPr b="1"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11</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1"/>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rPr b="1" lang="en-GB" sz="1000">
                          <a:solidFill>
                            <a:schemeClr val="lt2"/>
                          </a:solidFill>
                          <a:latin typeface="Open Sans"/>
                          <a:ea typeface="Open Sans"/>
                          <a:cs typeface="Open Sans"/>
                          <a:sym typeface="Open Sans"/>
                        </a:rPr>
                        <a:t> DFA approval</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All DFA</a:t>
                      </a:r>
                      <a:endParaRPr>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spcBef>
                          <a:spcPts val="0"/>
                        </a:spcBef>
                        <a:spcAft>
                          <a:spcPts val="0"/>
                        </a:spcAft>
                        <a:buNone/>
                      </a:pPr>
                      <a:r>
                        <a:rPr b="1" lang="en-GB" sz="1000">
                          <a:solidFill>
                            <a:schemeClr val="lt2"/>
                          </a:solidFill>
                          <a:latin typeface="Open Sans"/>
                          <a:ea typeface="Open Sans"/>
                          <a:cs typeface="Open Sans"/>
                          <a:sym typeface="Open Sans"/>
                        </a:rPr>
                        <a:t>$10,000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chemeClr val="lt1"/>
                    </a:solidFill>
                  </a:tcPr>
                </a:tc>
                <a:tc>
                  <a:txBody>
                    <a:bodyPr/>
                    <a:lstStyle/>
                    <a:p>
                      <a:pPr indent="0" lvl="0" marL="0" rtl="0" algn="ctr">
                        <a:lnSpc>
                          <a:spcPct val="150000"/>
                        </a:lnSpc>
                        <a:spcBef>
                          <a:spcPts val="0"/>
                        </a:spcBef>
                        <a:spcAft>
                          <a:spcPts val="0"/>
                        </a:spcAft>
                        <a:buNone/>
                      </a:pPr>
                      <a:r>
                        <a:rPr lang="en-GB" sz="1500">
                          <a:solidFill>
                            <a:schemeClr val="dk1"/>
                          </a:solidFill>
                          <a:latin typeface="Open Sans"/>
                          <a:ea typeface="Open Sans"/>
                          <a:cs typeface="Open Sans"/>
                          <a:sym typeface="Open Sans"/>
                        </a:rPr>
                        <a:t>✔</a:t>
                      </a:r>
                      <a:endParaRPr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1"/>
                          </a:solidFill>
                          <a:latin typeface="Open Sans"/>
                          <a:ea typeface="Open Sans"/>
                          <a:cs typeface="Open Sans"/>
                          <a:sym typeface="Open Sans"/>
                        </a:rPr>
                        <a:t>✔</a:t>
                      </a:r>
                      <a:endParaRPr b="1"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t/>
                      </a:r>
                      <a:endParaRPr b="1"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8</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1"/>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rPr b="1" lang="en-GB" sz="1000">
                          <a:solidFill>
                            <a:schemeClr val="lt2"/>
                          </a:solidFill>
                          <a:latin typeface="Open Sans"/>
                          <a:ea typeface="Open Sans"/>
                          <a:cs typeface="Open Sans"/>
                          <a:sym typeface="Open Sans"/>
                        </a:rPr>
                        <a:t> </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solidFill>
                      <a:schemeClr val="lt1"/>
                    </a:solidFill>
                  </a:tcPr>
                </a:tc>
                <a:tc>
                  <a:txBody>
                    <a:bodyPr/>
                    <a:lstStyle/>
                    <a:p>
                      <a:pPr indent="0" lvl="0" marL="0" rtl="0" algn="ctr">
                        <a:lnSpc>
                          <a:spcPct val="150000"/>
                        </a:lnSpc>
                        <a:spcBef>
                          <a:spcPts val="0"/>
                        </a:spcBef>
                        <a:spcAft>
                          <a:spcPts val="0"/>
                        </a:spcAft>
                        <a:buNone/>
                      </a:pPr>
                      <a:r>
                        <a:t/>
                      </a:r>
                      <a:endParaRPr sz="1500">
                        <a:solidFill>
                          <a:schemeClr val="dk1"/>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500">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B7B7B7">
                          <a:alpha val="0"/>
                        </a:srgbClr>
                      </a:solidFill>
                      <a:prstDash val="solid"/>
                      <a:round/>
                      <a:headEnd len="sm" w="sm" type="none"/>
                      <a:tailEnd len="sm" w="sm" type="none"/>
                    </a:lnB>
                  </a:tcPr>
                </a:tc>
              </a:tr>
              <a:tr h="308075">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spcBef>
                          <a:spcPts val="0"/>
                        </a:spcBef>
                        <a:spcAft>
                          <a:spcPts val="0"/>
                        </a:spcAft>
                        <a:buNone/>
                      </a:pPr>
                      <a:r>
                        <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500">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t/>
                      </a:r>
                      <a:endParaRPr sz="1500">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spcBef>
                          <a:spcPts val="0"/>
                        </a:spcBef>
                        <a:spcAft>
                          <a:spcPts val="0"/>
                        </a:spcAft>
                        <a:buNone/>
                      </a:pPr>
                      <a:r>
                        <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spcBef>
                          <a:spcPts val="0"/>
                        </a:spcBef>
                        <a:spcAft>
                          <a:spcPts val="0"/>
                        </a:spcAft>
                        <a:buNone/>
                      </a:pPr>
                      <a:r>
                        <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Kick Start</a:t>
                      </a:r>
                      <a:endParaRPr>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50000"/>
                        </a:lnSpc>
                        <a:spcBef>
                          <a:spcPts val="0"/>
                        </a:spcBef>
                        <a:spcAft>
                          <a:spcPts val="0"/>
                        </a:spcAft>
                        <a:buNone/>
                      </a:pPr>
                      <a:r>
                        <a:rPr b="1" lang="en-GB" sz="1000">
                          <a:solidFill>
                            <a:schemeClr val="lt2"/>
                          </a:solidFill>
                          <a:latin typeface="Open Sans"/>
                          <a:ea typeface="Open Sans"/>
                          <a:cs typeface="Open Sans"/>
                          <a:sym typeface="Open Sans"/>
                        </a:rPr>
                        <a:t>$100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t/>
                      </a:r>
                      <a:endParaRPr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t/>
                      </a:r>
                      <a:endParaRPr b="1"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b="1"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3</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spcBef>
                          <a:spcPts val="0"/>
                        </a:spcBef>
                        <a:spcAft>
                          <a:spcPts val="0"/>
                        </a:spcAft>
                        <a:buNone/>
                      </a:pPr>
                      <a:r>
                        <a:t/>
                      </a:r>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Tracker</a:t>
                      </a:r>
                      <a:endParaRPr>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50000"/>
                        </a:lnSpc>
                        <a:spcBef>
                          <a:spcPts val="0"/>
                        </a:spcBef>
                        <a:spcAft>
                          <a:spcPts val="0"/>
                        </a:spcAft>
                        <a:buNone/>
                      </a:pPr>
                      <a:r>
                        <a:rPr b="1" lang="en-GB" sz="1000">
                          <a:solidFill>
                            <a:schemeClr val="lt2"/>
                          </a:solidFill>
                          <a:latin typeface="Open Sans"/>
                          <a:ea typeface="Open Sans"/>
                          <a:cs typeface="Open Sans"/>
                          <a:sym typeface="Open Sans"/>
                        </a:rPr>
                        <a:t>$10,000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b="1"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b="1"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11</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Cause</a:t>
                      </a:r>
                      <a:endParaRPr>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50000"/>
                        </a:lnSpc>
                        <a:spcBef>
                          <a:spcPts val="0"/>
                        </a:spcBef>
                        <a:spcAft>
                          <a:spcPts val="0"/>
                        </a:spcAft>
                        <a:buNone/>
                      </a:pPr>
                      <a:r>
                        <a:rPr b="1" lang="en-GB" sz="1000">
                          <a:solidFill>
                            <a:schemeClr val="lt2"/>
                          </a:solidFill>
                          <a:latin typeface="Open Sans"/>
                          <a:ea typeface="Open Sans"/>
                          <a:cs typeface="Open Sans"/>
                          <a:sym typeface="Open Sans"/>
                        </a:rPr>
                        <a:t>$10,000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b="1"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b="1" sz="1000">
                        <a:solidFill>
                          <a:schemeClr val="dk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11</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rPr b="1" lang="en-GB" sz="1000">
                          <a:solidFill>
                            <a:schemeClr val="lt2"/>
                          </a:solidFill>
                          <a:latin typeface="Open Sans"/>
                          <a:ea typeface="Open Sans"/>
                          <a:cs typeface="Open Sans"/>
                          <a:sym typeface="Open Sans"/>
                        </a:rPr>
                        <a:t>ESG</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308075">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BRI</a:t>
                      </a:r>
                      <a:endParaRPr>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50000"/>
                        </a:lnSpc>
                        <a:spcBef>
                          <a:spcPts val="0"/>
                        </a:spcBef>
                        <a:spcAft>
                          <a:spcPts val="0"/>
                        </a:spcAft>
                        <a:buNone/>
                      </a:pPr>
                      <a:r>
                        <a:rPr b="1" lang="en-GB" sz="1000">
                          <a:solidFill>
                            <a:schemeClr val="lt2"/>
                          </a:solidFill>
                          <a:latin typeface="Open Sans"/>
                          <a:ea typeface="Open Sans"/>
                          <a:cs typeface="Open Sans"/>
                          <a:sym typeface="Open Sans"/>
                        </a:rPr>
                        <a:t>$10,000</a:t>
                      </a:r>
                      <a:endParaRPr b="1" sz="1000">
                        <a:solidFill>
                          <a:schemeClr val="lt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lang="en-GB" sz="1500">
                          <a:solidFill>
                            <a:schemeClr val="dk2"/>
                          </a:solidFill>
                          <a:latin typeface="Open Sans"/>
                          <a:ea typeface="Open Sans"/>
                          <a:cs typeface="Open Sans"/>
                          <a:sym typeface="Open Sans"/>
                        </a:rPr>
                        <a:t>✔</a:t>
                      </a:r>
                      <a:endParaRPr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t/>
                      </a:r>
                      <a:endParaRPr b="1" sz="1500">
                        <a:solidFill>
                          <a:schemeClr val="dk2"/>
                        </a:solidFill>
                        <a:latin typeface="Open Sans"/>
                        <a:ea typeface="Open Sans"/>
                        <a:cs typeface="Open Sans"/>
                        <a:sym typeface="Open Sans"/>
                      </a:endParaRPr>
                    </a:p>
                  </a:txBody>
                  <a:tcPr marT="18000" marB="18000" marR="18000" marL="18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50000"/>
                        </a:lnSpc>
                        <a:spcBef>
                          <a:spcPts val="0"/>
                        </a:spcBef>
                        <a:spcAft>
                          <a:spcPts val="0"/>
                        </a:spcAft>
                        <a:buNone/>
                      </a:pPr>
                      <a:r>
                        <a:rPr b="1" lang="en-GB" sz="1000">
                          <a:solidFill>
                            <a:schemeClr val="lt2"/>
                          </a:solidFill>
                          <a:latin typeface="Open Sans"/>
                          <a:ea typeface="Open Sans"/>
                          <a:cs typeface="Open Sans"/>
                          <a:sym typeface="Open Sans"/>
                        </a:rPr>
                        <a:t>7</a:t>
                      </a:r>
                      <a:endParaRPr b="1" sz="1000">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t/>
                      </a:r>
                      <a:endParaRPr b="1" sz="1000">
                        <a:solidFill>
                          <a:schemeClr val="dk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50000"/>
                        </a:lnSpc>
                        <a:spcBef>
                          <a:spcPts val="0"/>
                        </a:spcBef>
                        <a:spcAft>
                          <a:spcPts val="0"/>
                        </a:spcAft>
                        <a:buNone/>
                      </a:pPr>
                      <a:r>
                        <a:rPr b="1" lang="en-GB" sz="1000">
                          <a:solidFill>
                            <a:schemeClr val="lt2"/>
                          </a:solidFill>
                          <a:latin typeface="Open Sans"/>
                          <a:ea typeface="Open Sans"/>
                          <a:cs typeface="Open Sans"/>
                          <a:sym typeface="Open Sans"/>
                        </a:rPr>
                        <a:t> Faith-based</a:t>
                      </a:r>
                      <a:endParaRPr>
                        <a:solidFill>
                          <a:schemeClr val="lt2"/>
                        </a:solidFill>
                        <a:latin typeface="Open Sans"/>
                        <a:ea typeface="Open Sans"/>
                        <a:cs typeface="Open Sans"/>
                        <a:sym typeface="Open Sans"/>
                      </a:endParaRPr>
                    </a:p>
                  </a:txBody>
                  <a:tcPr marT="36000" marB="36000" marR="36000" marL="36000" anchor="ctr">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bl>
          </a:graphicData>
        </a:graphic>
      </p:graphicFrame>
      <p:pic>
        <p:nvPicPr>
          <p:cNvPr id="187" name="Google Shape;187;p31"/>
          <p:cNvPicPr preferRelativeResize="0"/>
          <p:nvPr/>
        </p:nvPicPr>
        <p:blipFill>
          <a:blip r:embed="rId3">
            <a:alphaModFix/>
          </a:blip>
          <a:stretch>
            <a:fillRect/>
          </a:stretch>
        </p:blipFill>
        <p:spPr>
          <a:xfrm>
            <a:off x="144075" y="2614775"/>
            <a:ext cx="2095451" cy="2095451"/>
          </a:xfrm>
          <a:prstGeom prst="rect">
            <a:avLst/>
          </a:prstGeom>
          <a:noFill/>
          <a:ln>
            <a:noFill/>
          </a:ln>
        </p:spPr>
      </p:pic>
      <p:sp>
        <p:nvSpPr>
          <p:cNvPr id="188" name="Google Shape;188;p31"/>
          <p:cNvSpPr/>
          <p:nvPr/>
        </p:nvSpPr>
        <p:spPr>
          <a:xfrm>
            <a:off x="2454000" y="2945300"/>
            <a:ext cx="1189800" cy="318600"/>
          </a:xfrm>
          <a:prstGeom prst="rect">
            <a:avLst/>
          </a:prstGeom>
          <a:solidFill>
            <a:schemeClr val="dk2"/>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accent1"/>
                </a:solidFill>
                <a:latin typeface="Open Sans ExtraBold"/>
                <a:ea typeface="Open Sans ExtraBold"/>
                <a:cs typeface="Open Sans ExtraBold"/>
                <a:sym typeface="Open Sans ExtraBold"/>
              </a:rPr>
              <a:t>SPECIALTY</a:t>
            </a:r>
            <a:endParaRPr sz="1100">
              <a:solidFill>
                <a:schemeClr val="accent1"/>
              </a:solidFill>
              <a:latin typeface="Open Sans ExtraBold"/>
              <a:ea typeface="Open Sans ExtraBold"/>
              <a:cs typeface="Open Sans ExtraBold"/>
              <a:sym typeface="Open Sans ExtraBold"/>
            </a:endParaRPr>
          </a:p>
        </p:txBody>
      </p:sp>
      <p:sp>
        <p:nvSpPr>
          <p:cNvPr id="189" name="Google Shape;189;p31"/>
          <p:cNvSpPr/>
          <p:nvPr/>
        </p:nvSpPr>
        <p:spPr>
          <a:xfrm>
            <a:off x="2454005" y="1350775"/>
            <a:ext cx="11898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accent2"/>
                </a:solidFill>
                <a:latin typeface="Open Sans ExtraBold"/>
                <a:ea typeface="Open Sans ExtraBold"/>
                <a:cs typeface="Open Sans ExtraBold"/>
                <a:sym typeface="Open Sans ExtraBold"/>
              </a:rPr>
              <a:t>PRIMARY</a:t>
            </a:r>
            <a:endParaRPr sz="1100">
              <a:solidFill>
                <a:schemeClr val="accent2"/>
              </a:solidFill>
              <a:latin typeface="Open Sans ExtraBold"/>
              <a:ea typeface="Open Sans ExtraBold"/>
              <a:cs typeface="Open Sans ExtraBold"/>
              <a:sym typeface="Open Sans ExtraBold"/>
            </a:endParaRPr>
          </a:p>
        </p:txBody>
      </p:sp>
      <p:pic>
        <p:nvPicPr>
          <p:cNvPr id="190" name="Google Shape;190;p31"/>
          <p:cNvPicPr preferRelativeResize="0"/>
          <p:nvPr/>
        </p:nvPicPr>
        <p:blipFill>
          <a:blip r:embed="rId4">
            <a:alphaModFix/>
          </a:blip>
          <a:stretch>
            <a:fillRect/>
          </a:stretch>
        </p:blipFill>
        <p:spPr>
          <a:xfrm>
            <a:off x="6926283" y="3435163"/>
            <a:ext cx="189250" cy="190300"/>
          </a:xfrm>
          <a:prstGeom prst="rect">
            <a:avLst/>
          </a:prstGeom>
          <a:noFill/>
          <a:ln>
            <a:noFill/>
          </a:ln>
        </p:spPr>
      </p:pic>
      <p:pic>
        <p:nvPicPr>
          <p:cNvPr id="191" name="Google Shape;191;p31"/>
          <p:cNvPicPr preferRelativeResize="0"/>
          <p:nvPr/>
        </p:nvPicPr>
        <p:blipFill>
          <a:blip r:embed="rId4">
            <a:alphaModFix/>
          </a:blip>
          <a:stretch>
            <a:fillRect/>
          </a:stretch>
        </p:blipFill>
        <p:spPr>
          <a:xfrm>
            <a:off x="6926283" y="3745713"/>
            <a:ext cx="189250" cy="190300"/>
          </a:xfrm>
          <a:prstGeom prst="rect">
            <a:avLst/>
          </a:prstGeom>
          <a:noFill/>
          <a:ln>
            <a:noFill/>
          </a:ln>
        </p:spPr>
      </p:pic>
      <p:grpSp>
        <p:nvGrpSpPr>
          <p:cNvPr id="192" name="Google Shape;192;p31"/>
          <p:cNvGrpSpPr/>
          <p:nvPr/>
        </p:nvGrpSpPr>
        <p:grpSpPr>
          <a:xfrm>
            <a:off x="6858408" y="4056263"/>
            <a:ext cx="325000" cy="190300"/>
            <a:chOff x="6553608" y="4194063"/>
            <a:chExt cx="325000" cy="190300"/>
          </a:xfrm>
        </p:grpSpPr>
        <p:pic>
          <p:nvPicPr>
            <p:cNvPr id="193" name="Google Shape;193;p31"/>
            <p:cNvPicPr preferRelativeResize="0"/>
            <p:nvPr/>
          </p:nvPicPr>
          <p:blipFill>
            <a:blip r:embed="rId4">
              <a:alphaModFix/>
            </a:blip>
            <a:stretch>
              <a:fillRect/>
            </a:stretch>
          </p:blipFill>
          <p:spPr>
            <a:xfrm>
              <a:off x="6553608" y="4194063"/>
              <a:ext cx="189250" cy="190300"/>
            </a:xfrm>
            <a:prstGeom prst="rect">
              <a:avLst/>
            </a:prstGeom>
            <a:noFill/>
            <a:ln>
              <a:noFill/>
            </a:ln>
          </p:spPr>
        </p:pic>
        <p:pic>
          <p:nvPicPr>
            <p:cNvPr id="194" name="Google Shape;194;p31"/>
            <p:cNvPicPr preferRelativeResize="0"/>
            <p:nvPr/>
          </p:nvPicPr>
          <p:blipFill>
            <a:blip r:embed="rId4">
              <a:alphaModFix/>
            </a:blip>
            <a:stretch>
              <a:fillRect/>
            </a:stretch>
          </p:blipFill>
          <p:spPr>
            <a:xfrm>
              <a:off x="6689358" y="4194063"/>
              <a:ext cx="189250" cy="190300"/>
            </a:xfrm>
            <a:prstGeom prst="rect">
              <a:avLst/>
            </a:prstGeom>
            <a:noFill/>
            <a:ln>
              <a:noFill/>
            </a:ln>
          </p:spPr>
        </p:pic>
      </p:grpSp>
      <p:grpSp>
        <p:nvGrpSpPr>
          <p:cNvPr id="195" name="Google Shape;195;p31"/>
          <p:cNvGrpSpPr/>
          <p:nvPr/>
        </p:nvGrpSpPr>
        <p:grpSpPr>
          <a:xfrm>
            <a:off x="6725833" y="4366813"/>
            <a:ext cx="590150" cy="190300"/>
            <a:chOff x="6421033" y="4519938"/>
            <a:chExt cx="590150" cy="190300"/>
          </a:xfrm>
        </p:grpSpPr>
        <p:pic>
          <p:nvPicPr>
            <p:cNvPr id="196" name="Google Shape;196;p31"/>
            <p:cNvPicPr preferRelativeResize="0"/>
            <p:nvPr/>
          </p:nvPicPr>
          <p:blipFill>
            <a:blip r:embed="rId4">
              <a:alphaModFix/>
            </a:blip>
            <a:stretch>
              <a:fillRect/>
            </a:stretch>
          </p:blipFill>
          <p:spPr>
            <a:xfrm>
              <a:off x="6421033" y="4519938"/>
              <a:ext cx="189250" cy="190300"/>
            </a:xfrm>
            <a:prstGeom prst="rect">
              <a:avLst/>
            </a:prstGeom>
            <a:noFill/>
            <a:ln>
              <a:noFill/>
            </a:ln>
          </p:spPr>
        </p:pic>
        <p:pic>
          <p:nvPicPr>
            <p:cNvPr id="197" name="Google Shape;197;p31"/>
            <p:cNvPicPr preferRelativeResize="0"/>
            <p:nvPr/>
          </p:nvPicPr>
          <p:blipFill>
            <a:blip r:embed="rId4">
              <a:alphaModFix/>
            </a:blip>
            <a:stretch>
              <a:fillRect/>
            </a:stretch>
          </p:blipFill>
          <p:spPr>
            <a:xfrm>
              <a:off x="6556783" y="4519938"/>
              <a:ext cx="189250" cy="190300"/>
            </a:xfrm>
            <a:prstGeom prst="rect">
              <a:avLst/>
            </a:prstGeom>
            <a:noFill/>
            <a:ln>
              <a:noFill/>
            </a:ln>
          </p:spPr>
        </p:pic>
        <p:pic>
          <p:nvPicPr>
            <p:cNvPr id="198" name="Google Shape;198;p31"/>
            <p:cNvPicPr preferRelativeResize="0"/>
            <p:nvPr/>
          </p:nvPicPr>
          <p:blipFill>
            <a:blip r:embed="rId4">
              <a:alphaModFix/>
            </a:blip>
            <a:stretch>
              <a:fillRect/>
            </a:stretch>
          </p:blipFill>
          <p:spPr>
            <a:xfrm>
              <a:off x="6686183" y="4519938"/>
              <a:ext cx="189250" cy="190300"/>
            </a:xfrm>
            <a:prstGeom prst="rect">
              <a:avLst/>
            </a:prstGeom>
            <a:noFill/>
            <a:ln>
              <a:noFill/>
            </a:ln>
          </p:spPr>
        </p:pic>
        <p:pic>
          <p:nvPicPr>
            <p:cNvPr id="199" name="Google Shape;199;p31"/>
            <p:cNvPicPr preferRelativeResize="0"/>
            <p:nvPr/>
          </p:nvPicPr>
          <p:blipFill>
            <a:blip r:embed="rId4">
              <a:alphaModFix/>
            </a:blip>
            <a:stretch>
              <a:fillRect/>
            </a:stretch>
          </p:blipFill>
          <p:spPr>
            <a:xfrm>
              <a:off x="6821933" y="4519938"/>
              <a:ext cx="189250" cy="190300"/>
            </a:xfrm>
            <a:prstGeom prst="rect">
              <a:avLst/>
            </a:prstGeom>
            <a:noFill/>
            <a:ln>
              <a:noFill/>
            </a:ln>
          </p:spPr>
        </p:pic>
      </p:grpSp>
      <p:grpSp>
        <p:nvGrpSpPr>
          <p:cNvPr id="200" name="Google Shape;200;p31"/>
          <p:cNvGrpSpPr/>
          <p:nvPr/>
        </p:nvGrpSpPr>
        <p:grpSpPr>
          <a:xfrm>
            <a:off x="6858396" y="1899038"/>
            <a:ext cx="325000" cy="190300"/>
            <a:chOff x="6553596" y="1906688"/>
            <a:chExt cx="325000" cy="190300"/>
          </a:xfrm>
        </p:grpSpPr>
        <p:pic>
          <p:nvPicPr>
            <p:cNvPr id="201" name="Google Shape;201;p31"/>
            <p:cNvPicPr preferRelativeResize="0"/>
            <p:nvPr/>
          </p:nvPicPr>
          <p:blipFill>
            <a:blip r:embed="rId5">
              <a:alphaModFix/>
            </a:blip>
            <a:stretch>
              <a:fillRect/>
            </a:stretch>
          </p:blipFill>
          <p:spPr>
            <a:xfrm>
              <a:off x="6553596" y="1906688"/>
              <a:ext cx="189250" cy="190300"/>
            </a:xfrm>
            <a:prstGeom prst="rect">
              <a:avLst/>
            </a:prstGeom>
            <a:noFill/>
            <a:ln>
              <a:noFill/>
            </a:ln>
          </p:spPr>
        </p:pic>
        <p:pic>
          <p:nvPicPr>
            <p:cNvPr id="202" name="Google Shape;202;p31"/>
            <p:cNvPicPr preferRelativeResize="0"/>
            <p:nvPr/>
          </p:nvPicPr>
          <p:blipFill>
            <a:blip r:embed="rId5">
              <a:alphaModFix/>
            </a:blip>
            <a:stretch>
              <a:fillRect/>
            </a:stretch>
          </p:blipFill>
          <p:spPr>
            <a:xfrm>
              <a:off x="6689346" y="1906688"/>
              <a:ext cx="189250" cy="190300"/>
            </a:xfrm>
            <a:prstGeom prst="rect">
              <a:avLst/>
            </a:prstGeom>
            <a:noFill/>
            <a:ln>
              <a:noFill/>
            </a:ln>
          </p:spPr>
        </p:pic>
      </p:grpSp>
      <p:grpSp>
        <p:nvGrpSpPr>
          <p:cNvPr id="203" name="Google Shape;203;p31"/>
          <p:cNvGrpSpPr/>
          <p:nvPr/>
        </p:nvGrpSpPr>
        <p:grpSpPr>
          <a:xfrm>
            <a:off x="6858396" y="2202963"/>
            <a:ext cx="325000" cy="190300"/>
            <a:chOff x="6553596" y="2241238"/>
            <a:chExt cx="325000" cy="190300"/>
          </a:xfrm>
        </p:grpSpPr>
        <p:pic>
          <p:nvPicPr>
            <p:cNvPr id="204" name="Google Shape;204;p31"/>
            <p:cNvPicPr preferRelativeResize="0"/>
            <p:nvPr/>
          </p:nvPicPr>
          <p:blipFill>
            <a:blip r:embed="rId5">
              <a:alphaModFix/>
            </a:blip>
            <a:stretch>
              <a:fillRect/>
            </a:stretch>
          </p:blipFill>
          <p:spPr>
            <a:xfrm>
              <a:off x="6553596" y="2241238"/>
              <a:ext cx="189250" cy="190300"/>
            </a:xfrm>
            <a:prstGeom prst="rect">
              <a:avLst/>
            </a:prstGeom>
            <a:noFill/>
            <a:ln>
              <a:noFill/>
            </a:ln>
          </p:spPr>
        </p:pic>
        <p:pic>
          <p:nvPicPr>
            <p:cNvPr id="205" name="Google Shape;205;p31"/>
            <p:cNvPicPr preferRelativeResize="0"/>
            <p:nvPr/>
          </p:nvPicPr>
          <p:blipFill>
            <a:blip r:embed="rId5">
              <a:alphaModFix/>
            </a:blip>
            <a:stretch>
              <a:fillRect/>
            </a:stretch>
          </p:blipFill>
          <p:spPr>
            <a:xfrm>
              <a:off x="6689346" y="2241238"/>
              <a:ext cx="189250" cy="190300"/>
            </a:xfrm>
            <a:prstGeom prst="rect">
              <a:avLst/>
            </a:prstGeom>
            <a:noFill/>
            <a:ln>
              <a:noFill/>
            </a:ln>
          </p:spPr>
        </p:pic>
      </p:grpSp>
      <p:grpSp>
        <p:nvGrpSpPr>
          <p:cNvPr id="206" name="Google Shape;206;p31"/>
          <p:cNvGrpSpPr/>
          <p:nvPr/>
        </p:nvGrpSpPr>
        <p:grpSpPr>
          <a:xfrm>
            <a:off x="6858396" y="2506888"/>
            <a:ext cx="325000" cy="190300"/>
            <a:chOff x="6553596" y="2241238"/>
            <a:chExt cx="325000" cy="190300"/>
          </a:xfrm>
        </p:grpSpPr>
        <p:pic>
          <p:nvPicPr>
            <p:cNvPr id="207" name="Google Shape;207;p31"/>
            <p:cNvPicPr preferRelativeResize="0"/>
            <p:nvPr/>
          </p:nvPicPr>
          <p:blipFill>
            <a:blip r:embed="rId5">
              <a:alphaModFix/>
            </a:blip>
            <a:stretch>
              <a:fillRect/>
            </a:stretch>
          </p:blipFill>
          <p:spPr>
            <a:xfrm>
              <a:off x="6553596" y="2241238"/>
              <a:ext cx="189250" cy="190300"/>
            </a:xfrm>
            <a:prstGeom prst="rect">
              <a:avLst/>
            </a:prstGeom>
            <a:noFill/>
            <a:ln>
              <a:noFill/>
            </a:ln>
          </p:spPr>
        </p:pic>
        <p:pic>
          <p:nvPicPr>
            <p:cNvPr id="208" name="Google Shape;208;p31"/>
            <p:cNvPicPr preferRelativeResize="0"/>
            <p:nvPr/>
          </p:nvPicPr>
          <p:blipFill>
            <a:blip r:embed="rId5">
              <a:alphaModFix/>
            </a:blip>
            <a:stretch>
              <a:fillRect/>
            </a:stretch>
          </p:blipFill>
          <p:spPr>
            <a:xfrm>
              <a:off x="6689346" y="2241238"/>
              <a:ext cx="189250" cy="190300"/>
            </a:xfrm>
            <a:prstGeom prst="rect">
              <a:avLst/>
            </a:prstGeom>
            <a:noFill/>
            <a:ln>
              <a:noFill/>
            </a:ln>
          </p:spPr>
        </p:pic>
      </p:grpSp>
      <p:sp>
        <p:nvSpPr>
          <p:cNvPr id="209" name="Google Shape;209;p31"/>
          <p:cNvSpPr txBox="1"/>
          <p:nvPr/>
        </p:nvSpPr>
        <p:spPr>
          <a:xfrm rot="-517594">
            <a:off x="510166" y="1106548"/>
            <a:ext cx="1650067" cy="44638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u="sng">
                <a:solidFill>
                  <a:schemeClr val="hlink"/>
                </a:solidFill>
                <a:latin typeface="Open Sans"/>
                <a:ea typeface="Open Sans"/>
                <a:cs typeface="Open Sans"/>
                <a:sym typeface="Open Sans"/>
                <a:hlinkClick r:id="rId6"/>
              </a:rPr>
              <a:t>* </a:t>
            </a:r>
            <a:r>
              <a:rPr b="1" lang="en-GB" sz="1700" u="sng">
                <a:solidFill>
                  <a:schemeClr val="hlink"/>
                </a:solidFill>
                <a:latin typeface="Open Sans"/>
                <a:ea typeface="Open Sans"/>
                <a:cs typeface="Open Sans"/>
                <a:sym typeface="Open Sans"/>
                <a:hlinkClick r:id="rId7"/>
              </a:rPr>
              <a:t>PREVIEW *</a:t>
            </a:r>
            <a:endParaRPr b="1" sz="17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Household-Level Modeling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1F6DF4"/>
      </a:dk1>
      <a:lt1>
        <a:srgbClr val="FFFFFF"/>
      </a:lt1>
      <a:dk2>
        <a:srgbClr val="51A749"/>
      </a:dk2>
      <a:lt2>
        <a:srgbClr val="333333"/>
      </a:lt2>
      <a:accent1>
        <a:srgbClr val="DEEFB7"/>
      </a:accent1>
      <a:accent2>
        <a:srgbClr val="D1FAFF"/>
      </a:accent2>
      <a:accent3>
        <a:srgbClr val="26547C"/>
      </a:accent3>
      <a:accent4>
        <a:srgbClr val="F6FFE2"/>
      </a:accent4>
      <a:accent5>
        <a:srgbClr val="ECFDFF"/>
      </a:accent5>
      <a:accent6>
        <a:srgbClr val="51A749"/>
      </a:accent6>
      <a:hlink>
        <a:srgbClr val="51A749"/>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