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Work Sans Medium"/>
      <p:regular r:id="rId30"/>
      <p:bold r:id="rId31"/>
      <p:italic r:id="rId32"/>
      <p:boldItalic r:id="rId33"/>
    </p:embeddedFont>
    <p:embeddedFont>
      <p:font typeface="Roboto Condensed"/>
      <p:regular r:id="rId34"/>
      <p:bold r:id="rId35"/>
      <p:italic r:id="rId36"/>
      <p:boldItalic r:id="rId37"/>
    </p:embeddedFont>
    <p:embeddedFont>
      <p:font typeface="Work Sans Black"/>
      <p:bold r:id="rId38"/>
      <p:boldItalic r:id="rId39"/>
    </p:embeddedFont>
    <p:embeddedFont>
      <p:font typeface="Work Sans ExtraBold"/>
      <p:bold r:id="rId40"/>
      <p:boldItalic r:id="rId41"/>
    </p:embeddedFont>
    <p:embeddedFont>
      <p:font typeface="Work Sans Light"/>
      <p:regular r:id="rId42"/>
      <p:bold r:id="rId43"/>
      <p:italic r:id="rId44"/>
      <p:boldItalic r:id="rId45"/>
    </p:embeddedFont>
    <p:embeddedFont>
      <p:font typeface="Work Sans"/>
      <p:regular r:id="rId46"/>
      <p:bold r:id="rId47"/>
      <p:italic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558CF9-4F83-4672-AFE5-57F034C43EB1}">
  <a:tblStyle styleId="{B1558CF9-4F83-4672-AFE5-57F034C43EB1}"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WorkSansExtraBold-bold.fntdata"/><Relationship Id="rId42" Type="http://schemas.openxmlformats.org/officeDocument/2006/relationships/font" Target="fonts/WorkSansLight-regular.fntdata"/><Relationship Id="rId41" Type="http://schemas.openxmlformats.org/officeDocument/2006/relationships/font" Target="fonts/WorkSansExtraBold-boldItalic.fntdata"/><Relationship Id="rId44" Type="http://schemas.openxmlformats.org/officeDocument/2006/relationships/font" Target="fonts/WorkSansLight-italic.fntdata"/><Relationship Id="rId43" Type="http://schemas.openxmlformats.org/officeDocument/2006/relationships/font" Target="fonts/WorkSansLight-bold.fntdata"/><Relationship Id="rId46" Type="http://schemas.openxmlformats.org/officeDocument/2006/relationships/font" Target="fonts/WorkSans-regular.fntdata"/><Relationship Id="rId45" Type="http://schemas.openxmlformats.org/officeDocument/2006/relationships/font" Target="fonts/WorkSans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WorkSans-italic.fntdata"/><Relationship Id="rId47" Type="http://schemas.openxmlformats.org/officeDocument/2006/relationships/font" Target="fonts/WorkSans-bold.fntdata"/><Relationship Id="rId49" Type="http://schemas.openxmlformats.org/officeDocument/2006/relationships/font" Target="fonts/Work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Medium-bold.fntdata"/><Relationship Id="rId30" Type="http://schemas.openxmlformats.org/officeDocument/2006/relationships/font" Target="fonts/WorkSansMedium-regular.fntdata"/><Relationship Id="rId33" Type="http://schemas.openxmlformats.org/officeDocument/2006/relationships/font" Target="fonts/WorkSansMedium-boldItalic.fntdata"/><Relationship Id="rId32" Type="http://schemas.openxmlformats.org/officeDocument/2006/relationships/font" Target="fonts/WorkSansMedium-italic.fntdata"/><Relationship Id="rId35" Type="http://schemas.openxmlformats.org/officeDocument/2006/relationships/font" Target="fonts/RobotoCondensed-bold.fntdata"/><Relationship Id="rId34" Type="http://schemas.openxmlformats.org/officeDocument/2006/relationships/font" Target="fonts/RobotoCondensed-regular.fntdata"/><Relationship Id="rId37" Type="http://schemas.openxmlformats.org/officeDocument/2006/relationships/font" Target="fonts/RobotoCondensed-boldItalic.fntdata"/><Relationship Id="rId36" Type="http://schemas.openxmlformats.org/officeDocument/2006/relationships/font" Target="fonts/RobotoCondensed-italic.fntdata"/><Relationship Id="rId39" Type="http://schemas.openxmlformats.org/officeDocument/2006/relationships/font" Target="fonts/WorkSansBlack-boldItalic.fntdata"/><Relationship Id="rId38" Type="http://schemas.openxmlformats.org/officeDocument/2006/relationships/font" Target="fonts/WorkSansBlack-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caac4004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ccaac4004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caac4004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ccaac4004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ccaac4004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ccaac4004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caac4004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caac4004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caac4004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ccaac4004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caac4004e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ccaac4004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ccaac4004e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ccaac4004e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ccaac4004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ccaac4004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ccaac4004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ccaac4004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ccaac4004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ccaac4004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3cc43e661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3cc43e661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ccaac4004e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ccaac4004e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ccaac4004e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ccaac4004e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3cc43e661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3cc43e661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caac400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ccaac400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b35e0390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8b35e0390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t/>
            </a:r>
            <a:endParaRPr sz="1400">
              <a:solidFill>
                <a:schemeClr val="dk1"/>
              </a:solidFill>
              <a:latin typeface="Work Sans"/>
              <a:ea typeface="Work Sans"/>
              <a:cs typeface="Work Sans"/>
              <a:sym typeface="Work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8b35e0390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8b35e0390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586b2f12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586b2f12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caac4004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caac4004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caac4004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caac4004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caac4004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ccaac4004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17.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240550" y="6577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2024 Q1 </a:t>
            </a:r>
            <a:endParaRPr/>
          </a:p>
          <a:p>
            <a:pPr indent="0" lvl="0" marL="0" rtl="0" algn="l">
              <a:lnSpc>
                <a:spcPct val="90000"/>
              </a:lnSpc>
              <a:spcBef>
                <a:spcPts val="0"/>
              </a:spcBef>
              <a:spcAft>
                <a:spcPts val="0"/>
              </a:spcAft>
              <a:buNone/>
            </a:pPr>
            <a:r>
              <a:rPr lang="en"/>
              <a:t>Quarterly Market Review</a:t>
            </a:r>
            <a:endParaRPr>
              <a:latin typeface="Work Sans Medium"/>
              <a:ea typeface="Work Sans Medium"/>
              <a:cs typeface="Work Sans Medium"/>
              <a:sym typeface="Work Sans Medium"/>
            </a:endParaRPr>
          </a:p>
        </p:txBody>
      </p:sp>
      <p:pic>
        <p:nvPicPr>
          <p:cNvPr id="65" name="Google Shape;65;p12"/>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66" name="Google Shape;66;p12"/>
          <p:cNvPicPr preferRelativeResize="0"/>
          <p:nvPr/>
        </p:nvPicPr>
        <p:blipFill>
          <a:blip r:embed="rId4">
            <a:alphaModFix/>
          </a:blip>
          <a:stretch>
            <a:fillRect/>
          </a:stretch>
        </p:blipFill>
        <p:spPr>
          <a:xfrm flipH="1">
            <a:off x="775926" y="1807550"/>
            <a:ext cx="2995925" cy="3205624"/>
          </a:xfrm>
          <a:prstGeom prst="rect">
            <a:avLst/>
          </a:prstGeom>
          <a:noFill/>
          <a:ln>
            <a:noFill/>
          </a:ln>
        </p:spPr>
      </p:pic>
      <p:pic>
        <p:nvPicPr>
          <p:cNvPr id="67" name="Google Shape;67;p12"/>
          <p:cNvPicPr preferRelativeResize="0"/>
          <p:nvPr/>
        </p:nvPicPr>
        <p:blipFill>
          <a:blip r:embed="rId5">
            <a:alphaModFix/>
          </a:blip>
          <a:stretch>
            <a:fillRect/>
          </a:stretch>
        </p:blipFill>
        <p:spPr>
          <a:xfrm>
            <a:off x="4480000" y="4210500"/>
            <a:ext cx="4384476" cy="578640"/>
          </a:xfrm>
          <a:prstGeom prst="rect">
            <a:avLst/>
          </a:prstGeom>
          <a:noFill/>
          <a:ln>
            <a:noFill/>
          </a:ln>
        </p:spPr>
      </p:pic>
      <p:sp>
        <p:nvSpPr>
          <p:cNvPr id="68" name="Google Shape;68;p12"/>
          <p:cNvSpPr txBox="1"/>
          <p:nvPr/>
        </p:nvSpPr>
        <p:spPr>
          <a:xfrm>
            <a:off x="4577488" y="3764100"/>
            <a:ext cx="4189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Work Sans"/>
                <a:ea typeface="Work Sans"/>
                <a:cs typeface="Work Sans"/>
                <a:sym typeface="Work Sans"/>
              </a:rPr>
              <a:t>Presented By: Mario Nardone</a:t>
            </a:r>
            <a:endParaRPr b="1" sz="1700">
              <a:latin typeface="Work Sans"/>
              <a:ea typeface="Work Sans"/>
              <a:cs typeface="Work Sans"/>
              <a:sym typeface="Work Sans"/>
            </a:endParaRPr>
          </a:p>
        </p:txBody>
      </p:sp>
      <p:pic>
        <p:nvPicPr>
          <p:cNvPr id="69" name="Google Shape;69;p12"/>
          <p:cNvPicPr preferRelativeResize="0"/>
          <p:nvPr/>
        </p:nvPicPr>
        <p:blipFill>
          <a:blip r:embed="rId6">
            <a:alphaModFix/>
          </a:blip>
          <a:stretch>
            <a:fillRect/>
          </a:stretch>
        </p:blipFill>
        <p:spPr>
          <a:xfrm>
            <a:off x="6199250" y="162400"/>
            <a:ext cx="2881574" cy="65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1"/>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50" name="Google Shape;150;p21"/>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51" name="Google Shape;151;p21"/>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52" name="Google Shape;152;p21"/>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sp>
        <p:nvSpPr>
          <p:cNvPr id="153" name="Google Shape;153;p21"/>
          <p:cNvSpPr txBox="1"/>
          <p:nvPr/>
        </p:nvSpPr>
        <p:spPr>
          <a:xfrm>
            <a:off x="6591125" y="825444"/>
            <a:ext cx="1924200" cy="30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Global bond returns</a:t>
            </a:r>
            <a:endParaRPr sz="3300">
              <a:solidFill>
                <a:srgbClr val="000000"/>
              </a:solidFill>
              <a:latin typeface="Calibri"/>
              <a:ea typeface="Calibri"/>
              <a:cs typeface="Calibri"/>
              <a:sym typeface="Calibri"/>
            </a:endParaRPr>
          </a:p>
        </p:txBody>
      </p:sp>
      <p:sp>
        <p:nvSpPr>
          <p:cNvPr id="154" name="Google Shape;154;p21"/>
          <p:cNvSpPr txBox="1"/>
          <p:nvPr/>
        </p:nvSpPr>
        <p:spPr>
          <a:xfrm>
            <a:off x="2267338" y="4833357"/>
            <a:ext cx="81270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800" u="none" cap="none" strike="noStrike">
                <a:solidFill>
                  <a:srgbClr val="000000"/>
                </a:solidFill>
                <a:latin typeface="Calibri"/>
                <a:ea typeface="Calibri"/>
                <a:cs typeface="Calibri"/>
                <a:sym typeface="Calibri"/>
              </a:rPr>
              <a:t>Source: Morningstar, Bloomberg and ICE BofA ML benchmarks shown.  Past performance is not indicative of future results</a:t>
            </a:r>
            <a:r>
              <a:rPr b="0" i="0" lang="en" sz="800" u="none" cap="none" strike="noStrike">
                <a:solidFill>
                  <a:srgbClr val="000000"/>
                </a:solidFill>
                <a:latin typeface="Roboto Condensed"/>
                <a:ea typeface="Roboto Condensed"/>
                <a:cs typeface="Roboto Condensed"/>
                <a:sym typeface="Roboto Condensed"/>
              </a:rPr>
              <a:t>.</a:t>
            </a:r>
            <a:endParaRPr/>
          </a:p>
        </p:txBody>
      </p:sp>
      <p:pic>
        <p:nvPicPr>
          <p:cNvPr id="155" name="Google Shape;155;p21"/>
          <p:cNvPicPr preferRelativeResize="0"/>
          <p:nvPr/>
        </p:nvPicPr>
        <p:blipFill>
          <a:blip r:embed="rId4">
            <a:alphaModFix/>
          </a:blip>
          <a:stretch>
            <a:fillRect/>
          </a:stretch>
        </p:blipFill>
        <p:spPr>
          <a:xfrm>
            <a:off x="210275" y="337056"/>
            <a:ext cx="6054774" cy="39941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61" name="Google Shape;161;p22"/>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62" name="Google Shape;162;p22"/>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63" name="Google Shape;163;p22"/>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sp>
        <p:nvSpPr>
          <p:cNvPr id="164" name="Google Shape;164;p22"/>
          <p:cNvSpPr txBox="1"/>
          <p:nvPr/>
        </p:nvSpPr>
        <p:spPr>
          <a:xfrm>
            <a:off x="6591125" y="778289"/>
            <a:ext cx="2263500" cy="335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Stories from global yield curves</a:t>
            </a:r>
            <a:endParaRPr sz="3300">
              <a:solidFill>
                <a:srgbClr val="FF0000"/>
              </a:solidFill>
              <a:latin typeface="Calibri"/>
              <a:ea typeface="Calibri"/>
              <a:cs typeface="Calibri"/>
              <a:sym typeface="Calibri"/>
            </a:endParaRPr>
          </a:p>
        </p:txBody>
      </p:sp>
      <p:pic>
        <p:nvPicPr>
          <p:cNvPr id="165" name="Google Shape;165;p22"/>
          <p:cNvPicPr preferRelativeResize="0"/>
          <p:nvPr/>
        </p:nvPicPr>
        <p:blipFill rotWithShape="1">
          <a:blip r:embed="rId4">
            <a:alphaModFix/>
          </a:blip>
          <a:srcRect b="0" l="0" r="0" t="0"/>
          <a:stretch/>
        </p:blipFill>
        <p:spPr>
          <a:xfrm>
            <a:off x="439088" y="150835"/>
            <a:ext cx="5766507" cy="41488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3"/>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71" name="Google Shape;171;p23"/>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72" name="Google Shape;172;p23"/>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73" name="Google Shape;173;p23"/>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sp>
        <p:nvSpPr>
          <p:cNvPr id="174" name="Google Shape;174;p23"/>
          <p:cNvSpPr txBox="1"/>
          <p:nvPr/>
        </p:nvSpPr>
        <p:spPr>
          <a:xfrm>
            <a:off x="6591125" y="769150"/>
            <a:ext cx="2296200" cy="3385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US stock returns by size and style</a:t>
            </a:r>
            <a:endParaRPr sz="3300">
              <a:solidFill>
                <a:srgbClr val="000000"/>
              </a:solidFill>
              <a:latin typeface="Calibri"/>
              <a:ea typeface="Calibri"/>
              <a:cs typeface="Calibri"/>
              <a:sym typeface="Calibri"/>
            </a:endParaRPr>
          </a:p>
        </p:txBody>
      </p:sp>
      <p:sp>
        <p:nvSpPr>
          <p:cNvPr id="175" name="Google Shape;175;p23"/>
          <p:cNvSpPr txBox="1"/>
          <p:nvPr/>
        </p:nvSpPr>
        <p:spPr>
          <a:xfrm>
            <a:off x="2411603" y="4825663"/>
            <a:ext cx="52065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Source: Morningstar, Russell benchmarks shown. Past performance is not indicative of future results.</a:t>
            </a:r>
            <a:endParaRPr/>
          </a:p>
        </p:txBody>
      </p:sp>
      <p:pic>
        <p:nvPicPr>
          <p:cNvPr id="176" name="Google Shape;176;p23"/>
          <p:cNvPicPr preferRelativeResize="0"/>
          <p:nvPr/>
        </p:nvPicPr>
        <p:blipFill>
          <a:blip r:embed="rId4">
            <a:alphaModFix/>
          </a:blip>
          <a:stretch>
            <a:fillRect/>
          </a:stretch>
        </p:blipFill>
        <p:spPr>
          <a:xfrm>
            <a:off x="196200" y="454475"/>
            <a:ext cx="6164032" cy="400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4"/>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82" name="Google Shape;182;p24"/>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83" name="Google Shape;183;p24"/>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84" name="Google Shape;184;p24"/>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id="185" name="Google Shape;185;p24"/>
          <p:cNvPicPr preferRelativeResize="0"/>
          <p:nvPr/>
        </p:nvPicPr>
        <p:blipFill rotWithShape="1">
          <a:blip r:embed="rId4">
            <a:alphaModFix/>
          </a:blip>
          <a:srcRect b="0" l="0" r="0" t="0"/>
          <a:stretch/>
        </p:blipFill>
        <p:spPr>
          <a:xfrm>
            <a:off x="294225" y="288550"/>
            <a:ext cx="6190025" cy="3748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5"/>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91" name="Google Shape;191;p25"/>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92" name="Google Shape;192;p25"/>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93" name="Google Shape;193;p25"/>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sp>
        <p:nvSpPr>
          <p:cNvPr id="194" name="Google Shape;194;p25"/>
          <p:cNvSpPr txBox="1"/>
          <p:nvPr/>
        </p:nvSpPr>
        <p:spPr>
          <a:xfrm>
            <a:off x="6591125" y="273875"/>
            <a:ext cx="2341800" cy="3807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2800">
                <a:solidFill>
                  <a:srgbClr val="000000"/>
                </a:solidFill>
                <a:latin typeface="Calibri"/>
                <a:ea typeface="Calibri"/>
                <a:cs typeface="Calibri"/>
                <a:sym typeface="Calibri"/>
              </a:rPr>
              <a:t>The Magnificent 7: 2023 vs. 1Q 2024</a:t>
            </a:r>
            <a:endParaRPr sz="2800">
              <a:solidFill>
                <a:srgbClr val="000000"/>
              </a:solidFill>
              <a:latin typeface="Calibri"/>
              <a:ea typeface="Calibri"/>
              <a:cs typeface="Calibri"/>
              <a:sym typeface="Calibri"/>
            </a:endParaRPr>
          </a:p>
        </p:txBody>
      </p:sp>
      <p:graphicFrame>
        <p:nvGraphicFramePr>
          <p:cNvPr id="195" name="Google Shape;195;p25"/>
          <p:cNvGraphicFramePr/>
          <p:nvPr/>
        </p:nvGraphicFramePr>
        <p:xfrm>
          <a:off x="585188" y="265658"/>
          <a:ext cx="3000000" cy="3000000"/>
        </p:xfrm>
        <a:graphic>
          <a:graphicData uri="http://schemas.openxmlformats.org/drawingml/2006/table">
            <a:tbl>
              <a:tblPr bandRow="1" firstRow="1">
                <a:noFill/>
                <a:tableStyleId>{B1558CF9-4F83-4672-AFE5-57F034C43EB1}</a:tableStyleId>
              </a:tblPr>
              <a:tblGrid>
                <a:gridCol w="1275100"/>
                <a:gridCol w="1275100"/>
                <a:gridCol w="1275100"/>
                <a:gridCol w="1450300"/>
              </a:tblGrid>
              <a:tr h="291125">
                <a:tc>
                  <a:txBody>
                    <a:bodyPr/>
                    <a:lstStyle/>
                    <a:p>
                      <a:pPr indent="0" lvl="0" marL="0" marR="0" rtl="0" algn="l">
                        <a:spcBef>
                          <a:spcPts val="0"/>
                        </a:spcBef>
                        <a:spcAft>
                          <a:spcPts val="0"/>
                        </a:spcAft>
                        <a:buNone/>
                      </a:pPr>
                      <a:r>
                        <a:rPr b="1" lang="en" sz="1350" u="none" cap="none" strike="noStrike">
                          <a:solidFill>
                            <a:srgbClr val="000000"/>
                          </a:solidFill>
                        </a:rPr>
                        <a:t>Company</a:t>
                      </a:r>
                      <a:endParaRPr/>
                    </a:p>
                  </a:txBody>
                  <a:tcPr marT="45725" marB="45725" marR="91450" marL="91450"/>
                </a:tc>
                <a:tc>
                  <a:txBody>
                    <a:bodyPr/>
                    <a:lstStyle/>
                    <a:p>
                      <a:pPr indent="0" lvl="0" marL="0" marR="0" rtl="0" algn="l">
                        <a:spcBef>
                          <a:spcPts val="0"/>
                        </a:spcBef>
                        <a:spcAft>
                          <a:spcPts val="0"/>
                        </a:spcAft>
                        <a:buNone/>
                      </a:pPr>
                      <a:r>
                        <a:rPr b="1" lang="en" sz="1350"/>
                        <a:t>Ticker</a:t>
                      </a:r>
                      <a:endParaRPr/>
                    </a:p>
                  </a:txBody>
                  <a:tcPr marT="45725" marB="45725" marR="91450" marL="91450"/>
                </a:tc>
                <a:tc>
                  <a:txBody>
                    <a:bodyPr/>
                    <a:lstStyle/>
                    <a:p>
                      <a:pPr indent="0" lvl="0" marL="0" marR="0" rtl="0" algn="l">
                        <a:spcBef>
                          <a:spcPts val="0"/>
                        </a:spcBef>
                        <a:spcAft>
                          <a:spcPts val="0"/>
                        </a:spcAft>
                        <a:buNone/>
                      </a:pPr>
                      <a:r>
                        <a:rPr b="1" lang="en" sz="1350"/>
                        <a:t>2023 Return</a:t>
                      </a:r>
                      <a:endParaRPr/>
                    </a:p>
                  </a:txBody>
                  <a:tcPr marT="45725" marB="45725" marR="91450" marL="91450"/>
                </a:tc>
                <a:tc>
                  <a:txBody>
                    <a:bodyPr/>
                    <a:lstStyle/>
                    <a:p>
                      <a:pPr indent="0" lvl="0" marL="0" marR="0" rtl="0" algn="l">
                        <a:spcBef>
                          <a:spcPts val="0"/>
                        </a:spcBef>
                        <a:spcAft>
                          <a:spcPts val="0"/>
                        </a:spcAft>
                        <a:buNone/>
                      </a:pPr>
                      <a:r>
                        <a:rPr b="1" lang="en" sz="1350"/>
                        <a:t>Q1 2024 Return</a:t>
                      </a:r>
                      <a:endParaRPr/>
                    </a:p>
                  </a:txBody>
                  <a:tcPr marT="45725" marB="45725" marR="91450" marL="91450"/>
                </a:tc>
              </a:tr>
              <a:tr h="291125">
                <a:tc>
                  <a:txBody>
                    <a:bodyPr/>
                    <a:lstStyle/>
                    <a:p>
                      <a:pPr indent="0" lvl="0" marL="0" marR="0" rtl="0" algn="l">
                        <a:spcBef>
                          <a:spcPts val="0"/>
                        </a:spcBef>
                        <a:spcAft>
                          <a:spcPts val="0"/>
                        </a:spcAft>
                        <a:buNone/>
                      </a:pPr>
                      <a:r>
                        <a:rPr lang="en" sz="1350"/>
                        <a:t>Apple</a:t>
                      </a:r>
                      <a:endParaRPr/>
                    </a:p>
                  </a:txBody>
                  <a:tcPr marT="45725" marB="45725" marR="91450" marL="91450"/>
                </a:tc>
                <a:tc>
                  <a:txBody>
                    <a:bodyPr/>
                    <a:lstStyle/>
                    <a:p>
                      <a:pPr indent="0" lvl="0" marL="0" marR="0" rtl="0" algn="ctr">
                        <a:spcBef>
                          <a:spcPts val="0"/>
                        </a:spcBef>
                        <a:spcAft>
                          <a:spcPts val="0"/>
                        </a:spcAft>
                        <a:buNone/>
                      </a:pPr>
                      <a:r>
                        <a:rPr lang="en" sz="1350"/>
                        <a:t>AAPL</a:t>
                      </a:r>
                      <a:endParaRPr/>
                    </a:p>
                  </a:txBody>
                  <a:tcPr marT="45725" marB="45725" marR="91450" marL="91450"/>
                </a:tc>
                <a:tc>
                  <a:txBody>
                    <a:bodyPr/>
                    <a:lstStyle/>
                    <a:p>
                      <a:pPr indent="0" lvl="0" marL="0" marR="0" rtl="0" algn="ctr">
                        <a:spcBef>
                          <a:spcPts val="0"/>
                        </a:spcBef>
                        <a:spcAft>
                          <a:spcPts val="0"/>
                        </a:spcAft>
                        <a:buNone/>
                      </a:pPr>
                      <a:r>
                        <a:rPr lang="en" sz="1350"/>
                        <a:t>48.9%</a:t>
                      </a:r>
                      <a:endParaRPr/>
                    </a:p>
                  </a:txBody>
                  <a:tcPr marT="45725" marB="45725" marR="91450" marL="91450"/>
                </a:tc>
                <a:tc>
                  <a:txBody>
                    <a:bodyPr/>
                    <a:lstStyle/>
                    <a:p>
                      <a:pPr indent="0" lvl="0" marL="0" marR="0" rtl="0" algn="ctr">
                        <a:spcBef>
                          <a:spcPts val="0"/>
                        </a:spcBef>
                        <a:spcAft>
                          <a:spcPts val="0"/>
                        </a:spcAft>
                        <a:buNone/>
                      </a:pPr>
                      <a:r>
                        <a:rPr lang="en" sz="1350">
                          <a:solidFill>
                            <a:srgbClr val="FF0000"/>
                          </a:solidFill>
                        </a:rPr>
                        <a:t>-10.8%</a:t>
                      </a:r>
                      <a:endParaRPr/>
                    </a:p>
                  </a:txBody>
                  <a:tcPr marT="45725" marB="45725" marR="91450" marL="91450"/>
                </a:tc>
              </a:tr>
              <a:tr h="291125">
                <a:tc>
                  <a:txBody>
                    <a:bodyPr/>
                    <a:lstStyle/>
                    <a:p>
                      <a:pPr indent="0" lvl="0" marL="0" marR="0" rtl="0" algn="l">
                        <a:spcBef>
                          <a:spcPts val="0"/>
                        </a:spcBef>
                        <a:spcAft>
                          <a:spcPts val="0"/>
                        </a:spcAft>
                        <a:buNone/>
                      </a:pPr>
                      <a:r>
                        <a:rPr lang="en" sz="1350"/>
                        <a:t>Microsoft</a:t>
                      </a:r>
                      <a:endParaRPr/>
                    </a:p>
                  </a:txBody>
                  <a:tcPr marT="45725" marB="45725" marR="91450" marL="91450"/>
                </a:tc>
                <a:tc>
                  <a:txBody>
                    <a:bodyPr/>
                    <a:lstStyle/>
                    <a:p>
                      <a:pPr indent="0" lvl="0" marL="0" marR="0" rtl="0" algn="ctr">
                        <a:spcBef>
                          <a:spcPts val="0"/>
                        </a:spcBef>
                        <a:spcAft>
                          <a:spcPts val="0"/>
                        </a:spcAft>
                        <a:buNone/>
                      </a:pPr>
                      <a:r>
                        <a:rPr lang="en" sz="1350"/>
                        <a:t>MSFT</a:t>
                      </a:r>
                      <a:endParaRPr/>
                    </a:p>
                  </a:txBody>
                  <a:tcPr marT="45725" marB="45725" marR="91450" marL="91450"/>
                </a:tc>
                <a:tc>
                  <a:txBody>
                    <a:bodyPr/>
                    <a:lstStyle/>
                    <a:p>
                      <a:pPr indent="0" lvl="0" marL="0" marR="0" rtl="0" algn="ctr">
                        <a:spcBef>
                          <a:spcPts val="0"/>
                        </a:spcBef>
                        <a:spcAft>
                          <a:spcPts val="0"/>
                        </a:spcAft>
                        <a:buNone/>
                      </a:pPr>
                      <a:r>
                        <a:rPr lang="en" sz="1350"/>
                        <a:t>58.0%</a:t>
                      </a:r>
                      <a:endParaRPr/>
                    </a:p>
                  </a:txBody>
                  <a:tcPr marT="45725" marB="45725" marR="91450" marL="91450"/>
                </a:tc>
                <a:tc>
                  <a:txBody>
                    <a:bodyPr/>
                    <a:lstStyle/>
                    <a:p>
                      <a:pPr indent="0" lvl="0" marL="0" marR="0" rtl="0" algn="ctr">
                        <a:spcBef>
                          <a:spcPts val="0"/>
                        </a:spcBef>
                        <a:spcAft>
                          <a:spcPts val="0"/>
                        </a:spcAft>
                        <a:buNone/>
                      </a:pPr>
                      <a:r>
                        <a:rPr lang="en" sz="1350"/>
                        <a:t>12.1%</a:t>
                      </a:r>
                      <a:endParaRPr/>
                    </a:p>
                  </a:txBody>
                  <a:tcPr marT="45725" marB="45725" marR="91450" marL="91450"/>
                </a:tc>
              </a:tr>
              <a:tr h="291125">
                <a:tc>
                  <a:txBody>
                    <a:bodyPr/>
                    <a:lstStyle/>
                    <a:p>
                      <a:pPr indent="0" lvl="0" marL="0" marR="0" rtl="0" algn="l">
                        <a:spcBef>
                          <a:spcPts val="0"/>
                        </a:spcBef>
                        <a:spcAft>
                          <a:spcPts val="0"/>
                        </a:spcAft>
                        <a:buNone/>
                      </a:pPr>
                      <a:r>
                        <a:rPr lang="en" sz="1350"/>
                        <a:t>Alphabet (Google)</a:t>
                      </a:r>
                      <a:endParaRPr/>
                    </a:p>
                  </a:txBody>
                  <a:tcPr marT="45725" marB="45725" marR="91450" marL="91450"/>
                </a:tc>
                <a:tc>
                  <a:txBody>
                    <a:bodyPr/>
                    <a:lstStyle/>
                    <a:p>
                      <a:pPr indent="0" lvl="0" marL="0" marR="0" rtl="0" algn="ctr">
                        <a:spcBef>
                          <a:spcPts val="0"/>
                        </a:spcBef>
                        <a:spcAft>
                          <a:spcPts val="0"/>
                        </a:spcAft>
                        <a:buNone/>
                      </a:pPr>
                      <a:r>
                        <a:rPr lang="en" sz="1350"/>
                        <a:t>GOOGL</a:t>
                      </a:r>
                      <a:endParaRPr/>
                    </a:p>
                  </a:txBody>
                  <a:tcPr marT="45725" marB="45725" marR="91450" marL="91450"/>
                </a:tc>
                <a:tc>
                  <a:txBody>
                    <a:bodyPr/>
                    <a:lstStyle/>
                    <a:p>
                      <a:pPr indent="0" lvl="0" marL="0" marR="0" rtl="0" algn="ctr">
                        <a:spcBef>
                          <a:spcPts val="0"/>
                        </a:spcBef>
                        <a:spcAft>
                          <a:spcPts val="0"/>
                        </a:spcAft>
                        <a:buNone/>
                      </a:pPr>
                      <a:r>
                        <a:rPr lang="en" sz="1350"/>
                        <a:t>58.3%</a:t>
                      </a:r>
                      <a:endParaRPr/>
                    </a:p>
                  </a:txBody>
                  <a:tcPr marT="45725" marB="45725" marR="91450" marL="91450"/>
                </a:tc>
                <a:tc>
                  <a:txBody>
                    <a:bodyPr/>
                    <a:lstStyle/>
                    <a:p>
                      <a:pPr indent="0" lvl="0" marL="0" marR="0" rtl="0" algn="ctr">
                        <a:spcBef>
                          <a:spcPts val="0"/>
                        </a:spcBef>
                        <a:spcAft>
                          <a:spcPts val="0"/>
                        </a:spcAft>
                        <a:buNone/>
                      </a:pPr>
                      <a:r>
                        <a:rPr lang="en" sz="1350"/>
                        <a:t>8.1%</a:t>
                      </a:r>
                      <a:endParaRPr/>
                    </a:p>
                  </a:txBody>
                  <a:tcPr marT="45725" marB="45725" marR="91450" marL="91450"/>
                </a:tc>
              </a:tr>
              <a:tr h="291125">
                <a:tc>
                  <a:txBody>
                    <a:bodyPr/>
                    <a:lstStyle/>
                    <a:p>
                      <a:pPr indent="0" lvl="0" marL="0" marR="0" rtl="0" algn="l">
                        <a:spcBef>
                          <a:spcPts val="0"/>
                        </a:spcBef>
                        <a:spcAft>
                          <a:spcPts val="0"/>
                        </a:spcAft>
                        <a:buNone/>
                      </a:pPr>
                      <a:r>
                        <a:rPr lang="en" sz="1350"/>
                        <a:t>Amazon</a:t>
                      </a:r>
                      <a:endParaRPr/>
                    </a:p>
                  </a:txBody>
                  <a:tcPr marT="45725" marB="45725" marR="91450" marL="91450"/>
                </a:tc>
                <a:tc>
                  <a:txBody>
                    <a:bodyPr/>
                    <a:lstStyle/>
                    <a:p>
                      <a:pPr indent="0" lvl="0" marL="0" marR="0" rtl="0" algn="ctr">
                        <a:spcBef>
                          <a:spcPts val="0"/>
                        </a:spcBef>
                        <a:spcAft>
                          <a:spcPts val="0"/>
                        </a:spcAft>
                        <a:buNone/>
                      </a:pPr>
                      <a:r>
                        <a:rPr lang="en" sz="1350"/>
                        <a:t>AMZN</a:t>
                      </a:r>
                      <a:endParaRPr/>
                    </a:p>
                  </a:txBody>
                  <a:tcPr marT="45725" marB="45725" marR="91450" marL="91450"/>
                </a:tc>
                <a:tc>
                  <a:txBody>
                    <a:bodyPr/>
                    <a:lstStyle/>
                    <a:p>
                      <a:pPr indent="0" lvl="0" marL="0" marR="0" rtl="0" algn="ctr">
                        <a:spcBef>
                          <a:spcPts val="0"/>
                        </a:spcBef>
                        <a:spcAft>
                          <a:spcPts val="0"/>
                        </a:spcAft>
                        <a:buNone/>
                      </a:pPr>
                      <a:r>
                        <a:rPr lang="en" sz="1350"/>
                        <a:t>80.9%</a:t>
                      </a:r>
                      <a:endParaRPr/>
                    </a:p>
                  </a:txBody>
                  <a:tcPr marT="45725" marB="45725" marR="91450" marL="91450"/>
                </a:tc>
                <a:tc>
                  <a:txBody>
                    <a:bodyPr/>
                    <a:lstStyle/>
                    <a:p>
                      <a:pPr indent="0" lvl="0" marL="0" marR="0" rtl="0" algn="ctr">
                        <a:spcBef>
                          <a:spcPts val="0"/>
                        </a:spcBef>
                        <a:spcAft>
                          <a:spcPts val="0"/>
                        </a:spcAft>
                        <a:buNone/>
                      </a:pPr>
                      <a:r>
                        <a:rPr lang="en" sz="1350"/>
                        <a:t>18.7%</a:t>
                      </a:r>
                      <a:endParaRPr/>
                    </a:p>
                  </a:txBody>
                  <a:tcPr marT="45725" marB="45725" marR="91450" marL="91450"/>
                </a:tc>
              </a:tr>
              <a:tr h="291125">
                <a:tc>
                  <a:txBody>
                    <a:bodyPr/>
                    <a:lstStyle/>
                    <a:p>
                      <a:pPr indent="0" lvl="0" marL="0" marR="0" rtl="0" algn="l">
                        <a:spcBef>
                          <a:spcPts val="0"/>
                        </a:spcBef>
                        <a:spcAft>
                          <a:spcPts val="0"/>
                        </a:spcAft>
                        <a:buNone/>
                      </a:pPr>
                      <a:r>
                        <a:rPr lang="en" sz="1350"/>
                        <a:t>NVIDIA</a:t>
                      </a:r>
                      <a:endParaRPr/>
                    </a:p>
                  </a:txBody>
                  <a:tcPr marT="45725" marB="45725" marR="91450" marL="91450"/>
                </a:tc>
                <a:tc>
                  <a:txBody>
                    <a:bodyPr/>
                    <a:lstStyle/>
                    <a:p>
                      <a:pPr indent="0" lvl="0" marL="0" marR="0" rtl="0" algn="ctr">
                        <a:spcBef>
                          <a:spcPts val="0"/>
                        </a:spcBef>
                        <a:spcAft>
                          <a:spcPts val="0"/>
                        </a:spcAft>
                        <a:buNone/>
                      </a:pPr>
                      <a:r>
                        <a:rPr lang="en" sz="1350"/>
                        <a:t>NVDA</a:t>
                      </a:r>
                      <a:endParaRPr/>
                    </a:p>
                  </a:txBody>
                  <a:tcPr marT="45725" marB="45725" marR="91450" marL="91450"/>
                </a:tc>
                <a:tc>
                  <a:txBody>
                    <a:bodyPr/>
                    <a:lstStyle/>
                    <a:p>
                      <a:pPr indent="0" lvl="0" marL="0" marR="0" rtl="0" algn="ctr">
                        <a:spcBef>
                          <a:spcPts val="0"/>
                        </a:spcBef>
                        <a:spcAft>
                          <a:spcPts val="0"/>
                        </a:spcAft>
                        <a:buNone/>
                      </a:pPr>
                      <a:r>
                        <a:rPr lang="en" sz="1350"/>
                        <a:t>239.0%</a:t>
                      </a:r>
                      <a:endParaRPr/>
                    </a:p>
                  </a:txBody>
                  <a:tcPr marT="45725" marB="45725" marR="91450" marL="91450"/>
                </a:tc>
                <a:tc>
                  <a:txBody>
                    <a:bodyPr/>
                    <a:lstStyle/>
                    <a:p>
                      <a:pPr indent="0" lvl="0" marL="0" marR="0" rtl="0" algn="ctr">
                        <a:spcBef>
                          <a:spcPts val="0"/>
                        </a:spcBef>
                        <a:spcAft>
                          <a:spcPts val="0"/>
                        </a:spcAft>
                        <a:buNone/>
                      </a:pPr>
                      <a:r>
                        <a:rPr lang="en" sz="1350"/>
                        <a:t>82.5%</a:t>
                      </a:r>
                      <a:endParaRPr/>
                    </a:p>
                  </a:txBody>
                  <a:tcPr marT="45725" marB="45725" marR="91450" marL="91450"/>
                </a:tc>
              </a:tr>
              <a:tr h="291125">
                <a:tc>
                  <a:txBody>
                    <a:bodyPr/>
                    <a:lstStyle/>
                    <a:p>
                      <a:pPr indent="0" lvl="0" marL="0" marR="0" rtl="0" algn="l">
                        <a:spcBef>
                          <a:spcPts val="0"/>
                        </a:spcBef>
                        <a:spcAft>
                          <a:spcPts val="0"/>
                        </a:spcAft>
                        <a:buNone/>
                      </a:pPr>
                      <a:r>
                        <a:rPr lang="en" sz="1350"/>
                        <a:t>Meta</a:t>
                      </a:r>
                      <a:endParaRPr/>
                    </a:p>
                  </a:txBody>
                  <a:tcPr marT="45725" marB="45725" marR="91450" marL="91450"/>
                </a:tc>
                <a:tc>
                  <a:txBody>
                    <a:bodyPr/>
                    <a:lstStyle/>
                    <a:p>
                      <a:pPr indent="0" lvl="0" marL="0" marR="0" rtl="0" algn="ctr">
                        <a:spcBef>
                          <a:spcPts val="0"/>
                        </a:spcBef>
                        <a:spcAft>
                          <a:spcPts val="0"/>
                        </a:spcAft>
                        <a:buNone/>
                      </a:pPr>
                      <a:r>
                        <a:rPr lang="en" sz="1350"/>
                        <a:t>META</a:t>
                      </a:r>
                      <a:endParaRPr/>
                    </a:p>
                  </a:txBody>
                  <a:tcPr marT="45725" marB="45725" marR="91450" marL="91450"/>
                </a:tc>
                <a:tc>
                  <a:txBody>
                    <a:bodyPr/>
                    <a:lstStyle/>
                    <a:p>
                      <a:pPr indent="0" lvl="0" marL="0" marR="0" rtl="0" algn="ctr">
                        <a:spcBef>
                          <a:spcPts val="0"/>
                        </a:spcBef>
                        <a:spcAft>
                          <a:spcPts val="0"/>
                        </a:spcAft>
                        <a:buNone/>
                      </a:pPr>
                      <a:r>
                        <a:rPr lang="en" sz="1350"/>
                        <a:t>194.1%</a:t>
                      </a:r>
                      <a:endParaRPr/>
                    </a:p>
                  </a:txBody>
                  <a:tcPr marT="45725" marB="45725" marR="91450" marL="91450"/>
                </a:tc>
                <a:tc>
                  <a:txBody>
                    <a:bodyPr/>
                    <a:lstStyle/>
                    <a:p>
                      <a:pPr indent="0" lvl="0" marL="0" marR="0" rtl="0" algn="ctr">
                        <a:spcBef>
                          <a:spcPts val="0"/>
                        </a:spcBef>
                        <a:spcAft>
                          <a:spcPts val="0"/>
                        </a:spcAft>
                        <a:buNone/>
                      </a:pPr>
                      <a:r>
                        <a:rPr lang="en" sz="1350"/>
                        <a:t>37.3%</a:t>
                      </a:r>
                      <a:endParaRPr/>
                    </a:p>
                  </a:txBody>
                  <a:tcPr marT="45725" marB="45725" marR="91450" marL="91450"/>
                </a:tc>
              </a:tr>
              <a:tr h="291125">
                <a:tc>
                  <a:txBody>
                    <a:bodyPr/>
                    <a:lstStyle/>
                    <a:p>
                      <a:pPr indent="0" lvl="0" marL="0" marR="0" rtl="0" algn="l">
                        <a:spcBef>
                          <a:spcPts val="0"/>
                        </a:spcBef>
                        <a:spcAft>
                          <a:spcPts val="0"/>
                        </a:spcAft>
                        <a:buNone/>
                      </a:pPr>
                      <a:r>
                        <a:rPr lang="en" sz="1350"/>
                        <a:t>Tesla</a:t>
                      </a:r>
                      <a:endParaRPr/>
                    </a:p>
                  </a:txBody>
                  <a:tcPr marT="45725" marB="45725" marR="91450" marL="91450"/>
                </a:tc>
                <a:tc>
                  <a:txBody>
                    <a:bodyPr/>
                    <a:lstStyle/>
                    <a:p>
                      <a:pPr indent="0" lvl="0" marL="0" marR="0" rtl="0" algn="ctr">
                        <a:spcBef>
                          <a:spcPts val="0"/>
                        </a:spcBef>
                        <a:spcAft>
                          <a:spcPts val="0"/>
                        </a:spcAft>
                        <a:buNone/>
                      </a:pPr>
                      <a:r>
                        <a:rPr lang="en" sz="1350"/>
                        <a:t>TSLA</a:t>
                      </a:r>
                      <a:endParaRPr/>
                    </a:p>
                  </a:txBody>
                  <a:tcPr marT="45725" marB="45725" marR="91450" marL="91450"/>
                </a:tc>
                <a:tc>
                  <a:txBody>
                    <a:bodyPr/>
                    <a:lstStyle/>
                    <a:p>
                      <a:pPr indent="0" lvl="0" marL="0" marR="0" rtl="0" algn="ctr">
                        <a:spcBef>
                          <a:spcPts val="0"/>
                        </a:spcBef>
                        <a:spcAft>
                          <a:spcPts val="0"/>
                        </a:spcAft>
                        <a:buNone/>
                      </a:pPr>
                      <a:r>
                        <a:rPr lang="en" sz="1350"/>
                        <a:t>101.7%</a:t>
                      </a:r>
                      <a:endParaRPr/>
                    </a:p>
                  </a:txBody>
                  <a:tcPr marT="45725" marB="45725" marR="91450" marL="91450"/>
                </a:tc>
                <a:tc>
                  <a:txBody>
                    <a:bodyPr/>
                    <a:lstStyle/>
                    <a:p>
                      <a:pPr indent="0" lvl="0" marL="0" marR="0" rtl="0" algn="ctr">
                        <a:spcBef>
                          <a:spcPts val="0"/>
                        </a:spcBef>
                        <a:spcAft>
                          <a:spcPts val="0"/>
                        </a:spcAft>
                        <a:buNone/>
                      </a:pPr>
                      <a:r>
                        <a:rPr lang="en" sz="1350">
                          <a:solidFill>
                            <a:srgbClr val="FF0000"/>
                          </a:solidFill>
                        </a:rPr>
                        <a:t>-29.3%</a:t>
                      </a:r>
                      <a:endParaRPr/>
                    </a:p>
                  </a:txBody>
                  <a:tcPr marT="45725" marB="45725" marR="91450" marL="91450"/>
                </a:tc>
              </a:tr>
            </a:tbl>
          </a:graphicData>
        </a:graphic>
      </p:graphicFrame>
      <p:sp>
        <p:nvSpPr>
          <p:cNvPr id="196" name="Google Shape;196;p25"/>
          <p:cNvSpPr txBox="1"/>
          <p:nvPr/>
        </p:nvSpPr>
        <p:spPr>
          <a:xfrm>
            <a:off x="1605089" y="4864197"/>
            <a:ext cx="56925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Source: Morningstar, Factset, Standard and Poors, JP Morgan Asset Management. Past performance is no guarantee of future results.</a:t>
            </a:r>
            <a:endParaRPr/>
          </a:p>
        </p:txBody>
      </p:sp>
      <p:pic>
        <p:nvPicPr>
          <p:cNvPr id="197" name="Google Shape;197;p25"/>
          <p:cNvPicPr preferRelativeResize="0"/>
          <p:nvPr/>
        </p:nvPicPr>
        <p:blipFill rotWithShape="1">
          <a:blip r:embed="rId4">
            <a:alphaModFix/>
          </a:blip>
          <a:srcRect b="0" l="0" r="0" t="0"/>
          <a:stretch/>
        </p:blipFill>
        <p:spPr>
          <a:xfrm>
            <a:off x="585206" y="2999172"/>
            <a:ext cx="3919600" cy="10135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03" name="Google Shape;203;p2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04" name="Google Shape;204;p2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05" name="Google Shape;205;p26"/>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sp>
        <p:nvSpPr>
          <p:cNvPr id="206" name="Google Shape;206;p26"/>
          <p:cNvSpPr txBox="1"/>
          <p:nvPr/>
        </p:nvSpPr>
        <p:spPr>
          <a:xfrm>
            <a:off x="6521900" y="273865"/>
            <a:ext cx="1993500" cy="353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2800">
                <a:solidFill>
                  <a:srgbClr val="000000"/>
                </a:solidFill>
                <a:latin typeface="Calibri"/>
                <a:ea typeface="Calibri"/>
                <a:cs typeface="Calibri"/>
                <a:sym typeface="Calibri"/>
              </a:rPr>
              <a:t>Broadening earnings growth </a:t>
            </a:r>
            <a:endParaRPr sz="2800">
              <a:solidFill>
                <a:srgbClr val="000000"/>
              </a:solidFill>
              <a:latin typeface="Calibri"/>
              <a:ea typeface="Calibri"/>
              <a:cs typeface="Calibri"/>
              <a:sym typeface="Calibri"/>
            </a:endParaRPr>
          </a:p>
        </p:txBody>
      </p:sp>
      <p:sp>
        <p:nvSpPr>
          <p:cNvPr id="207" name="Google Shape;207;p26"/>
          <p:cNvSpPr txBox="1"/>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pic>
        <p:nvPicPr>
          <p:cNvPr id="208" name="Google Shape;208;p26"/>
          <p:cNvPicPr preferRelativeResize="0"/>
          <p:nvPr/>
        </p:nvPicPr>
        <p:blipFill rotWithShape="1">
          <a:blip r:embed="rId4">
            <a:alphaModFix/>
          </a:blip>
          <a:srcRect b="0" l="0" r="0" t="0"/>
          <a:stretch/>
        </p:blipFill>
        <p:spPr>
          <a:xfrm>
            <a:off x="303200" y="333096"/>
            <a:ext cx="5971110" cy="3537000"/>
          </a:xfrm>
          <a:prstGeom prst="rect">
            <a:avLst/>
          </a:prstGeom>
          <a:noFill/>
          <a:ln>
            <a:noFill/>
          </a:ln>
        </p:spPr>
      </p:pic>
      <p:sp>
        <p:nvSpPr>
          <p:cNvPr id="209" name="Google Shape;209;p26"/>
          <p:cNvSpPr txBox="1"/>
          <p:nvPr/>
        </p:nvSpPr>
        <p:spPr>
          <a:xfrm>
            <a:off x="628650" y="4767263"/>
            <a:ext cx="7491600" cy="598500"/>
          </a:xfrm>
          <a:prstGeom prst="rect">
            <a:avLst/>
          </a:prstGeom>
          <a:noFill/>
          <a:ln>
            <a:noFill/>
          </a:ln>
        </p:spPr>
        <p:txBody>
          <a:bodyPr anchorCtr="0" anchor="t" bIns="45700" lIns="91425" spcFirstLastPara="1" rIns="91425" wrap="square" tIns="45700">
            <a:spAutoFit/>
          </a:bodyPr>
          <a:lstStyle/>
          <a:p>
            <a:pPr indent="0" lvl="0" marL="0" marR="0" rtl="0" algn="just">
              <a:lnSpc>
                <a:spcPct val="93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Source: FactSet, Standard &amp; Poor’s, J.P. Morgan Asset Management. *Magnificent 7 includes AAPL, AMZN, GOOG, GOOGL, META, MSFT, NVDA and TSLA. Earnings estimates for 2024 are forecasts based on consensus analyst expectations. </a:t>
            </a:r>
            <a:r>
              <a:rPr b="0" i="1" lang="en" sz="800" u="none" cap="none" strike="noStrike">
                <a:solidFill>
                  <a:srgbClr val="000000"/>
                </a:solidFill>
                <a:latin typeface="Arial"/>
                <a:ea typeface="Arial"/>
                <a:cs typeface="Arial"/>
                <a:sym typeface="Arial"/>
              </a:rPr>
              <a:t>Guide to the Markets – U.S. </a:t>
            </a:r>
            <a:r>
              <a:rPr b="0" i="0" lang="en" sz="800" u="none" cap="none" strike="noStrike">
                <a:solidFill>
                  <a:srgbClr val="000000"/>
                </a:solidFill>
                <a:latin typeface="Arial"/>
                <a:ea typeface="Arial"/>
                <a:cs typeface="Arial"/>
                <a:sym typeface="Arial"/>
              </a:rPr>
              <a:t>Data are as of March 31, 2024.</a:t>
            </a:r>
            <a:endParaRPr sz="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7"/>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15" name="Google Shape;215;p27"/>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16" name="Google Shape;216;p27"/>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17" name="Google Shape;217;p27"/>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id="218" name="Google Shape;218;p27"/>
          <p:cNvPicPr preferRelativeResize="0"/>
          <p:nvPr/>
        </p:nvPicPr>
        <p:blipFill rotWithShape="1">
          <a:blip r:embed="rId4">
            <a:alphaModFix/>
          </a:blip>
          <a:srcRect b="0" l="0" r="0" t="0"/>
          <a:stretch/>
        </p:blipFill>
        <p:spPr>
          <a:xfrm>
            <a:off x="149725" y="828375"/>
            <a:ext cx="6288600" cy="3013200"/>
          </a:xfrm>
          <a:prstGeom prst="rect">
            <a:avLst/>
          </a:prstGeom>
          <a:noFill/>
          <a:ln>
            <a:noFill/>
          </a:ln>
        </p:spPr>
      </p:pic>
      <p:sp>
        <p:nvSpPr>
          <p:cNvPr id="219" name="Google Shape;219;p27"/>
          <p:cNvSpPr txBox="1"/>
          <p:nvPr/>
        </p:nvSpPr>
        <p:spPr>
          <a:xfrm>
            <a:off x="304801" y="4708971"/>
            <a:ext cx="7635900" cy="321300"/>
          </a:xfrm>
          <a:prstGeom prst="rect">
            <a:avLst/>
          </a:prstGeom>
          <a:noFill/>
          <a:ln>
            <a:noFill/>
          </a:ln>
        </p:spPr>
        <p:txBody>
          <a:bodyPr anchorCtr="0" anchor="t" bIns="45700" lIns="91425" spcFirstLastPara="1" rIns="91425" wrap="square" tIns="45700">
            <a:spAutoFit/>
          </a:bodyPr>
          <a:lstStyle/>
          <a:p>
            <a:pPr indent="0" lvl="0" marL="0" marR="0" rtl="0" algn="just">
              <a:lnSpc>
                <a:spcPct val="93000"/>
              </a:lnSpc>
              <a:spcBef>
                <a:spcPts val="0"/>
              </a:spcBef>
              <a:spcAft>
                <a:spcPts val="0"/>
              </a:spcAft>
              <a:buClr>
                <a:srgbClr val="656565"/>
              </a:buClr>
              <a:buSzPts val="800"/>
              <a:buFont typeface="Arial"/>
              <a:buNone/>
            </a:pPr>
            <a:r>
              <a:rPr b="0" i="0" lang="en" sz="800" u="none" cap="none" strike="noStrike">
                <a:solidFill>
                  <a:srgbClr val="000000"/>
                </a:solidFill>
                <a:latin typeface="Arial"/>
                <a:ea typeface="Arial"/>
                <a:cs typeface="Arial"/>
                <a:sym typeface="Arial"/>
              </a:rPr>
              <a:t>Source: Compustat, FactSet, FTSE Russell, NBER, J.P. Morgan Asset Management. Data for the percent of unprofitable companies in each index are from the following quarters: Tech bubble = 4Q01, Financial crisis = 4Q08, COVID-19 = 1Q20 and current = 4Q23. </a:t>
            </a:r>
            <a:r>
              <a:rPr b="0" i="1" lang="en" sz="800" u="none" cap="none" strike="noStrike">
                <a:solidFill>
                  <a:srgbClr val="000000"/>
                </a:solidFill>
                <a:latin typeface="Arial"/>
                <a:ea typeface="Arial"/>
                <a:cs typeface="Arial"/>
                <a:sym typeface="Arial"/>
              </a:rPr>
              <a:t>Guide to the Markets – U.S.</a:t>
            </a:r>
            <a:r>
              <a:rPr b="0" i="0" lang="en" sz="800" u="none" cap="none" strike="noStrike">
                <a:solidFill>
                  <a:srgbClr val="000000"/>
                </a:solidFill>
                <a:latin typeface="Arial"/>
                <a:ea typeface="Arial"/>
                <a:cs typeface="Arial"/>
                <a:sym typeface="Arial"/>
              </a:rPr>
              <a:t> Data are as of March 31, 2024.</a:t>
            </a:r>
            <a:endParaRPr sz="1800">
              <a:solidFill>
                <a:srgbClr val="000000"/>
              </a:solidFill>
              <a:latin typeface="Calibri"/>
              <a:ea typeface="Calibri"/>
              <a:cs typeface="Calibri"/>
              <a:sym typeface="Calibri"/>
            </a:endParaRPr>
          </a:p>
        </p:txBody>
      </p:sp>
      <p:sp>
        <p:nvSpPr>
          <p:cNvPr id="220" name="Google Shape;220;p27"/>
          <p:cNvSpPr txBox="1"/>
          <p:nvPr/>
        </p:nvSpPr>
        <p:spPr>
          <a:xfrm>
            <a:off x="6591125" y="828374"/>
            <a:ext cx="2286900" cy="293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Profitability matters</a:t>
            </a:r>
            <a:endParaRPr sz="33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8"/>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26" name="Google Shape;226;p28"/>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27" name="Google Shape;227;p28"/>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28" name="Google Shape;228;p28"/>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id="229" name="Google Shape;229;p28"/>
          <p:cNvPicPr preferRelativeResize="0"/>
          <p:nvPr/>
        </p:nvPicPr>
        <p:blipFill rotWithShape="1">
          <a:blip r:embed="rId4">
            <a:alphaModFix/>
          </a:blip>
          <a:srcRect b="0" l="0" r="0" t="0"/>
          <a:stretch/>
        </p:blipFill>
        <p:spPr>
          <a:xfrm>
            <a:off x="276775" y="697024"/>
            <a:ext cx="6075598" cy="3381049"/>
          </a:xfrm>
          <a:prstGeom prst="rect">
            <a:avLst/>
          </a:prstGeom>
          <a:noFill/>
          <a:ln>
            <a:noFill/>
          </a:ln>
        </p:spPr>
      </p:pic>
      <p:sp>
        <p:nvSpPr>
          <p:cNvPr id="230" name="Google Shape;230;p28"/>
          <p:cNvSpPr txBox="1"/>
          <p:nvPr/>
        </p:nvSpPr>
        <p:spPr>
          <a:xfrm>
            <a:off x="6591125" y="843774"/>
            <a:ext cx="2305200" cy="327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Bitcoin and FOMO</a:t>
            </a:r>
            <a:endParaRPr sz="33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9"/>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36" name="Google Shape;236;p29"/>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37" name="Google Shape;237;p29"/>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38" name="Google Shape;238;p29"/>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sp>
        <p:nvSpPr>
          <p:cNvPr id="239" name="Google Shape;239;p29"/>
          <p:cNvSpPr txBox="1"/>
          <p:nvPr/>
        </p:nvSpPr>
        <p:spPr>
          <a:xfrm>
            <a:off x="1137224" y="3976464"/>
            <a:ext cx="46734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Source: Morningstar, MSCI benchmark shown. Past performance is not indicative of future results.</a:t>
            </a:r>
            <a:endParaRPr/>
          </a:p>
        </p:txBody>
      </p:sp>
      <p:sp>
        <p:nvSpPr>
          <p:cNvPr id="240" name="Google Shape;240;p29"/>
          <p:cNvSpPr txBox="1"/>
          <p:nvPr/>
        </p:nvSpPr>
        <p:spPr>
          <a:xfrm>
            <a:off x="6548450" y="871300"/>
            <a:ext cx="2439600" cy="299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International developed, emerging and frontier stock returns</a:t>
            </a:r>
            <a:endParaRPr sz="3300">
              <a:solidFill>
                <a:srgbClr val="000000"/>
              </a:solidFill>
              <a:latin typeface="Calibri"/>
              <a:ea typeface="Calibri"/>
              <a:cs typeface="Calibri"/>
              <a:sym typeface="Calibri"/>
            </a:endParaRPr>
          </a:p>
        </p:txBody>
      </p:sp>
      <p:pic>
        <p:nvPicPr>
          <p:cNvPr id="241" name="Google Shape;241;p29"/>
          <p:cNvPicPr preferRelativeResize="0"/>
          <p:nvPr/>
        </p:nvPicPr>
        <p:blipFill>
          <a:blip r:embed="rId4">
            <a:alphaModFix/>
          </a:blip>
          <a:stretch>
            <a:fillRect/>
          </a:stretch>
        </p:blipFill>
        <p:spPr>
          <a:xfrm>
            <a:off x="508225" y="340950"/>
            <a:ext cx="5760749" cy="3635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0"/>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47" name="Google Shape;247;p30"/>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48" name="Google Shape;248;p30"/>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49" name="Google Shape;249;p30"/>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id="250" name="Google Shape;250;p30"/>
          <p:cNvPicPr preferRelativeResize="0"/>
          <p:nvPr/>
        </p:nvPicPr>
        <p:blipFill rotWithShape="1">
          <a:blip r:embed="rId4">
            <a:alphaModFix/>
          </a:blip>
          <a:srcRect b="0" l="0" r="0" t="0"/>
          <a:stretch/>
        </p:blipFill>
        <p:spPr>
          <a:xfrm>
            <a:off x="89978" y="334615"/>
            <a:ext cx="6388769" cy="3774561"/>
          </a:xfrm>
          <a:prstGeom prst="rect">
            <a:avLst/>
          </a:prstGeom>
          <a:noFill/>
          <a:ln>
            <a:noFill/>
          </a:ln>
        </p:spPr>
      </p:pic>
      <p:sp>
        <p:nvSpPr>
          <p:cNvPr id="251" name="Google Shape;251;p30"/>
          <p:cNvSpPr txBox="1"/>
          <p:nvPr/>
        </p:nvSpPr>
        <p:spPr>
          <a:xfrm>
            <a:off x="312821" y="4411742"/>
            <a:ext cx="8013000" cy="98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800" u="none" cap="none" strike="noStrike">
                <a:solidFill>
                  <a:srgbClr val="000000"/>
                </a:solidFill>
                <a:latin typeface="Calibri"/>
                <a:ea typeface="Calibri"/>
                <a:cs typeface="Calibri"/>
                <a:sym typeface="Calibri"/>
              </a:rPr>
              <a:t>Source: FactSet, MSCI, J.P. Morgan Asset Management. </a:t>
            </a:r>
            <a:r>
              <a:rPr lang="en" sz="800">
                <a:solidFill>
                  <a:srgbClr val="000000"/>
                </a:solidFill>
                <a:latin typeface="Calibri"/>
                <a:ea typeface="Calibri"/>
                <a:cs typeface="Calibri"/>
                <a:sym typeface="Calibri"/>
              </a:rPr>
              <a:t>(Left) </a:t>
            </a:r>
            <a:r>
              <a:rPr b="0" i="0" lang="en" sz="800" u="none" cap="none" strike="noStrike">
                <a:solidFill>
                  <a:srgbClr val="000000"/>
                </a:solidFill>
                <a:latin typeface="Calibri"/>
                <a:ea typeface="Calibri"/>
                <a:cs typeface="Calibri"/>
                <a:sym typeface="Calibri"/>
              </a:rPr>
              <a:t>Bloomberg, Russell, Societe Generale</a:t>
            </a:r>
            <a:r>
              <a:rPr lang="en" sz="800">
                <a:solidFill>
                  <a:srgbClr val="000000"/>
                </a:solidFill>
                <a:latin typeface="Calibri"/>
                <a:ea typeface="Calibri"/>
                <a:cs typeface="Calibri"/>
                <a:sym typeface="Calibri"/>
              </a:rPr>
              <a:t>. Asia tech ex-Japan: MSCI AC Asia ex-Japan Information Technology Index, European Luxury Goods: MSCI Europe Textiles Apparel and Luxury Goods Index, U.S. Growth: Russell 1000 Growth Index, European renewables: Societe Generale European Renewable Energy Index, Europe biotech: MSCI Europe Biotechnology Index. (Right) Graph was made by ranking all the companies in the MSCI All Country World Index by performance on a yearly basis and determining the top 50 performers using their total return in USD. Companies are listed in no particular order. Excluded companies whose market capitalization does not make up at least 0.01% of the MSCI All Country World Index in the year listed. </a:t>
            </a:r>
            <a:r>
              <a:rPr i="1" lang="en" sz="800">
                <a:solidFill>
                  <a:srgbClr val="000000"/>
                </a:solidFill>
                <a:latin typeface="Calibri"/>
                <a:ea typeface="Calibri"/>
                <a:cs typeface="Calibri"/>
                <a:sym typeface="Calibri"/>
              </a:rPr>
              <a:t>Guide to the Markets – U.S. </a:t>
            </a:r>
            <a:r>
              <a:rPr lang="en" sz="800">
                <a:solidFill>
                  <a:srgbClr val="000000"/>
                </a:solidFill>
                <a:latin typeface="Calibri"/>
                <a:ea typeface="Calibri"/>
                <a:cs typeface="Calibri"/>
                <a:sym typeface="Calibri"/>
              </a:rPr>
              <a:t>Data are as of March 31, 2024.</a:t>
            </a:r>
            <a:endParaRPr sz="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30"/>
          <p:cNvSpPr txBox="1"/>
          <p:nvPr/>
        </p:nvSpPr>
        <p:spPr>
          <a:xfrm>
            <a:off x="6591125" y="816275"/>
            <a:ext cx="2323500" cy="3356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The US doesn’t have a monopoly on growth</a:t>
            </a:r>
            <a:endParaRPr sz="33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13"/>
          <p:cNvSpPr/>
          <p:nvPr/>
        </p:nvSpPr>
        <p:spPr>
          <a:xfrm>
            <a:off x="201075" y="1910700"/>
            <a:ext cx="40038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txBox="1"/>
          <p:nvPr/>
        </p:nvSpPr>
        <p:spPr>
          <a:xfrm>
            <a:off x="696727" y="20913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76" name="Google Shape;76;p13"/>
          <p:cNvSpPr txBox="1"/>
          <p:nvPr/>
        </p:nvSpPr>
        <p:spPr>
          <a:xfrm>
            <a:off x="268875" y="2499175"/>
            <a:ext cx="3868200" cy="19857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It was a strong quarter for investor returns; MSCI ACWI gained 8.2% over the quarter.</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US large cap stock index returns are being driven by more than just the Magnificent 7, indicating a broader rally.</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Hope for a soft landing remains; Fed still anticipating three interest rate cuts in 2024.</a:t>
            </a:r>
            <a:endParaRPr sz="1300">
              <a:solidFill>
                <a:srgbClr val="333333"/>
              </a:solidFill>
              <a:highlight>
                <a:schemeClr val="lt1"/>
              </a:highlight>
              <a:latin typeface="Open Sans"/>
              <a:ea typeface="Open Sans"/>
              <a:cs typeface="Open Sans"/>
              <a:sym typeface="Open Sans"/>
            </a:endParaRPr>
          </a:p>
        </p:txBody>
      </p:sp>
      <p:sp>
        <p:nvSpPr>
          <p:cNvPr id="77" name="Google Shape;77;p13"/>
          <p:cNvSpPr/>
          <p:nvPr/>
        </p:nvSpPr>
        <p:spPr>
          <a:xfrm>
            <a:off x="4694650" y="1910700"/>
            <a:ext cx="4306500" cy="30972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nvSpPr>
        <p:spPr>
          <a:xfrm>
            <a:off x="5386452" y="204947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79" name="Google Shape;79;p13"/>
          <p:cNvSpPr txBox="1"/>
          <p:nvPr/>
        </p:nvSpPr>
        <p:spPr>
          <a:xfrm>
            <a:off x="4813900" y="2499175"/>
            <a:ext cx="4068000" cy="2185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Inflation remains elevated; headline CPI and PCE higher in February vs. January; expect a bumpy road towards targeted 2% inflation levels.</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Many geopolitical risks lurk in the background (wars in the Ukraine and Middle East, 2024 is a presidential election year in the US).</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Chinese economy still challenged; impacting emerging market investments.</a:t>
            </a:r>
            <a:endParaRPr sz="13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31"/>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58" name="Google Shape;258;p31"/>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59" name="Google Shape;259;p31"/>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60" name="Google Shape;260;p31"/>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sp>
        <p:nvSpPr>
          <p:cNvPr id="261" name="Google Shape;261;p31"/>
          <p:cNvSpPr txBox="1"/>
          <p:nvPr/>
        </p:nvSpPr>
        <p:spPr>
          <a:xfrm>
            <a:off x="2032960" y="4131188"/>
            <a:ext cx="52191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Source: Wall Street Journal as January 2, 2024.  Past performance is not indicative of future results.</a:t>
            </a:r>
            <a:endParaRPr/>
          </a:p>
        </p:txBody>
      </p:sp>
      <p:pic>
        <p:nvPicPr>
          <p:cNvPr id="262" name="Google Shape;262;p31"/>
          <p:cNvPicPr preferRelativeResize="0"/>
          <p:nvPr/>
        </p:nvPicPr>
        <p:blipFill rotWithShape="1">
          <a:blip r:embed="rId4">
            <a:alphaModFix/>
          </a:blip>
          <a:srcRect b="0" l="0" r="0" t="0"/>
          <a:stretch/>
        </p:blipFill>
        <p:spPr>
          <a:xfrm>
            <a:off x="585100" y="796900"/>
            <a:ext cx="8085696" cy="1636120"/>
          </a:xfrm>
          <a:prstGeom prst="rect">
            <a:avLst/>
          </a:prstGeom>
          <a:noFill/>
          <a:ln cap="flat" cmpd="sng" w="9525">
            <a:solidFill>
              <a:srgbClr val="000000"/>
            </a:solidFill>
            <a:prstDash val="solid"/>
            <a:round/>
            <a:headEnd len="sm" w="sm" type="none"/>
            <a:tailEnd len="sm" w="sm" type="none"/>
          </a:ln>
        </p:spPr>
      </p:pic>
      <p:pic>
        <p:nvPicPr>
          <p:cNvPr id="263" name="Google Shape;263;p31"/>
          <p:cNvPicPr preferRelativeResize="0"/>
          <p:nvPr/>
        </p:nvPicPr>
        <p:blipFill rotWithShape="1">
          <a:blip r:embed="rId5">
            <a:alphaModFix/>
          </a:blip>
          <a:srcRect b="0" l="0" r="0" t="0"/>
          <a:stretch/>
        </p:blipFill>
        <p:spPr>
          <a:xfrm>
            <a:off x="599727" y="2488906"/>
            <a:ext cx="8085697" cy="1642282"/>
          </a:xfrm>
          <a:prstGeom prst="rect">
            <a:avLst/>
          </a:prstGeom>
          <a:noFill/>
          <a:ln cap="flat" cmpd="sng" w="9525">
            <a:solidFill>
              <a:srgbClr val="000000"/>
            </a:solidFill>
            <a:prstDash val="solid"/>
            <a:round/>
            <a:headEnd len="sm" w="sm" type="none"/>
            <a:tailEnd len="sm" w="sm" type="none"/>
          </a:ln>
        </p:spPr>
      </p:pic>
      <p:sp>
        <p:nvSpPr>
          <p:cNvPr id="264" name="Google Shape;264;p31"/>
          <p:cNvSpPr txBox="1"/>
          <p:nvPr/>
        </p:nvSpPr>
        <p:spPr>
          <a:xfrm>
            <a:off x="628650" y="273847"/>
            <a:ext cx="5607900" cy="5232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80000"/>
              </a:lnSpc>
              <a:spcBef>
                <a:spcPts val="0"/>
              </a:spcBef>
              <a:spcAft>
                <a:spcPts val="0"/>
              </a:spcAft>
              <a:buNone/>
            </a:pPr>
            <a:r>
              <a:rPr lang="en" sz="2300">
                <a:solidFill>
                  <a:srgbClr val="000000"/>
                </a:solidFill>
                <a:latin typeface="Calibri"/>
                <a:ea typeface="Calibri"/>
                <a:cs typeface="Calibri"/>
                <a:sym typeface="Calibri"/>
              </a:rPr>
              <a:t>Dollar strength is good for US consumers but bad for owners of non-US investments</a:t>
            </a:r>
            <a:endParaRPr sz="23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32"/>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70" name="Google Shape;270;p32"/>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71" name="Google Shape;271;p32"/>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72" name="Google Shape;272;p32"/>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id="273" name="Google Shape;273;p32"/>
          <p:cNvPicPr preferRelativeResize="0"/>
          <p:nvPr/>
        </p:nvPicPr>
        <p:blipFill rotWithShape="1">
          <a:blip r:embed="rId4">
            <a:alphaModFix/>
          </a:blip>
          <a:srcRect b="0" l="0" r="0" t="0"/>
          <a:stretch/>
        </p:blipFill>
        <p:spPr>
          <a:xfrm>
            <a:off x="417700" y="208185"/>
            <a:ext cx="4590071" cy="4191574"/>
          </a:xfrm>
          <a:prstGeom prst="rect">
            <a:avLst/>
          </a:prstGeom>
          <a:noFill/>
          <a:ln>
            <a:noFill/>
          </a:ln>
        </p:spPr>
      </p:pic>
      <p:sp>
        <p:nvSpPr>
          <p:cNvPr id="274" name="Google Shape;274;p32"/>
          <p:cNvSpPr txBox="1"/>
          <p:nvPr/>
        </p:nvSpPr>
        <p:spPr>
          <a:xfrm>
            <a:off x="6591125" y="742900"/>
            <a:ext cx="2332800" cy="357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200">
                <a:solidFill>
                  <a:srgbClr val="000000"/>
                </a:solidFill>
                <a:latin typeface="Calibri"/>
                <a:ea typeface="Calibri"/>
                <a:cs typeface="Calibri"/>
                <a:sym typeface="Calibri"/>
              </a:rPr>
              <a:t>Digging deeper into the impact of currencies</a:t>
            </a:r>
            <a:endParaRPr sz="3200">
              <a:solidFill>
                <a:srgbClr val="000000"/>
              </a:solidFill>
              <a:latin typeface="Calibri"/>
              <a:ea typeface="Calibri"/>
              <a:cs typeface="Calibri"/>
              <a:sym typeface="Calibri"/>
            </a:endParaRPr>
          </a:p>
        </p:txBody>
      </p:sp>
      <p:sp>
        <p:nvSpPr>
          <p:cNvPr id="275" name="Google Shape;275;p32"/>
          <p:cNvSpPr txBox="1"/>
          <p:nvPr/>
        </p:nvSpPr>
        <p:spPr>
          <a:xfrm>
            <a:off x="441492" y="4728900"/>
            <a:ext cx="8445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800">
                <a:solidFill>
                  <a:srgbClr val="000000"/>
                </a:solidFill>
                <a:latin typeface="Calibri"/>
                <a:ea typeface="Calibri"/>
                <a:cs typeface="Calibri"/>
                <a:sym typeface="Calibri"/>
              </a:rPr>
              <a:t>Source: Avantis. Data from 1/1/2000 - 12/31/2023. Source: Bloomberg. GBP = British pound sterling. JPY = Japanese yen. AUD = Australian dollar. CAD = Canadian dollar. CHF = Swiss franc. BRL = Brazilian real. MXN = Mexican peso. CNY = Chinese yuan. ZAR = South African rand. Past performance is no guarantee of future results.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1368500" y="982150"/>
            <a:ext cx="6479400" cy="98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t>Maintain your focus on what really matters</a:t>
            </a:r>
            <a:endParaRPr sz="2920"/>
          </a:p>
        </p:txBody>
      </p:sp>
      <p:sp>
        <p:nvSpPr>
          <p:cNvPr id="281" name="Google Shape;281;p33"/>
          <p:cNvSpPr txBox="1"/>
          <p:nvPr/>
        </p:nvSpPr>
        <p:spPr>
          <a:xfrm>
            <a:off x="1368500" y="2141675"/>
            <a:ext cx="7010700" cy="2328600"/>
          </a:xfrm>
          <a:prstGeom prst="rect">
            <a:avLst/>
          </a:prstGeom>
          <a:noFill/>
          <a:ln>
            <a:noFill/>
          </a:ln>
        </p:spPr>
        <p:txBody>
          <a:bodyPr anchorCtr="0" anchor="t" bIns="91425" lIns="91425" spcFirstLastPara="1" rIns="91425" wrap="square" tIns="91425">
            <a:normAutofit/>
          </a:bodyPr>
          <a:lstStyle/>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Financial planning is a process, not an endpoint</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Concentrate on long-term goals and objectives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Focus on reaching goals, not on beating benchmarks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Maintain a disciplined approach, in good and bad markets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Invest broadly and globally; asset allocation is key</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Reduce investment and tax costs where possible</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Rebalance  as necessary</a:t>
            </a:r>
            <a:br>
              <a:rPr lang="en" sz="1300">
                <a:latin typeface="Open Sans"/>
                <a:ea typeface="Open Sans"/>
                <a:cs typeface="Open Sans"/>
                <a:sym typeface="Open Sans"/>
              </a:rPr>
            </a:br>
            <a:endParaRPr sz="1300">
              <a:latin typeface="Open Sans"/>
              <a:ea typeface="Open Sans"/>
              <a:cs typeface="Open Sans"/>
              <a:sym typeface="Open Sans"/>
            </a:endParaRPr>
          </a:p>
        </p:txBody>
      </p:sp>
      <p:cxnSp>
        <p:nvCxnSpPr>
          <p:cNvPr id="282" name="Google Shape;282;p33"/>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5000"/>
              <a:t>Questions?</a:t>
            </a:r>
            <a:endParaRPr sz="5000"/>
          </a:p>
        </p:txBody>
      </p:sp>
      <p:cxnSp>
        <p:nvCxnSpPr>
          <p:cNvPr id="288" name="Google Shape;288;p34"/>
          <p:cNvCxnSpPr/>
          <p:nvPr/>
        </p:nvCxnSpPr>
        <p:spPr>
          <a:xfrm flipH="1" rot="10800000">
            <a:off x="1368500" y="2197775"/>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89" name="Google Shape;289;p34"/>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290" name="Google Shape;290;p34"/>
          <p:cNvPicPr preferRelativeResize="0"/>
          <p:nvPr/>
        </p:nvPicPr>
        <p:blipFill>
          <a:blip r:embed="rId3">
            <a:alphaModFix/>
          </a:blip>
          <a:stretch>
            <a:fillRect/>
          </a:stretch>
        </p:blipFill>
        <p:spPr>
          <a:xfrm>
            <a:off x="5714550" y="2132200"/>
            <a:ext cx="3074501" cy="3074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296" name="Google Shape;296;p35"/>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97" name="Google Shape;297;p35"/>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4"/>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85" name="Google Shape;85;p14"/>
          <p:cNvSpPr txBox="1"/>
          <p:nvPr>
            <p:ph type="title"/>
          </p:nvPr>
        </p:nvSpPr>
        <p:spPr>
          <a:xfrm>
            <a:off x="177300" y="27790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30"/>
              <a:t>Q1 2024 By the Numbers</a:t>
            </a:r>
            <a:endParaRPr sz="2530"/>
          </a:p>
          <a:p>
            <a:pPr indent="0" lvl="0" marL="0" rtl="0" algn="l">
              <a:spcBef>
                <a:spcPts val="0"/>
              </a:spcBef>
              <a:spcAft>
                <a:spcPts val="0"/>
              </a:spcAft>
              <a:buClr>
                <a:schemeClr val="dk1"/>
              </a:buClr>
              <a:buSzPts val="990"/>
              <a:buFont typeface="Arial"/>
              <a:buNone/>
            </a:pPr>
            <a:r>
              <a:t/>
            </a:r>
            <a:endParaRPr sz="3330"/>
          </a:p>
        </p:txBody>
      </p:sp>
      <p:sp>
        <p:nvSpPr>
          <p:cNvPr id="86" name="Google Shape;86;p14"/>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87" name="Google Shape;87;p14"/>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88" name="Google Shape;88;p14"/>
          <p:cNvSpPr txBox="1"/>
          <p:nvPr>
            <p:ph idx="4294967295" type="body"/>
          </p:nvPr>
        </p:nvSpPr>
        <p:spPr>
          <a:xfrm>
            <a:off x="348450" y="990525"/>
            <a:ext cx="8447100" cy="2921700"/>
          </a:xfrm>
          <a:prstGeom prst="rect">
            <a:avLst/>
          </a:prstGeom>
        </p:spPr>
        <p:txBody>
          <a:bodyPr anchorCtr="0" anchor="t" bIns="91425" lIns="91425" spcFirstLastPara="1" rIns="91425" wrap="square" tIns="91425">
            <a:noAutofit/>
          </a:bodyPr>
          <a:lstStyle/>
          <a:p>
            <a:pPr indent="-319087" lvl="0" marL="457200" rtl="0" algn="l">
              <a:lnSpc>
                <a:spcPct val="70000"/>
              </a:lnSpc>
              <a:spcBef>
                <a:spcPts val="800"/>
              </a:spcBef>
              <a:spcAft>
                <a:spcPts val="0"/>
              </a:spcAft>
              <a:buClr>
                <a:schemeClr val="dk1"/>
              </a:buClr>
              <a:buSzPts val="1425"/>
              <a:buChar char="●"/>
            </a:pPr>
            <a:r>
              <a:rPr lang="en" sz="1425">
                <a:solidFill>
                  <a:schemeClr val="accent1"/>
                </a:solidFill>
              </a:rPr>
              <a:t>5.25% - 5.50%</a:t>
            </a:r>
            <a:r>
              <a:rPr lang="en" sz="1425">
                <a:solidFill>
                  <a:schemeClr val="dk1"/>
                </a:solidFill>
              </a:rPr>
              <a:t> was the Fed’s policy rate set in July 2023 as they worked to tame inflation, the highest level since 2001. The Fed has paused here as investors await the pivot to lower rates.</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accent1"/>
                </a:solidFill>
              </a:rPr>
              <a:t>3</a:t>
            </a:r>
            <a:r>
              <a:rPr lang="en" sz="1425">
                <a:solidFill>
                  <a:schemeClr val="dk1"/>
                </a:solidFill>
              </a:rPr>
              <a:t> interest rate cuts now expected by the Federal Reserve in 2024; 6 to 7 cuts were expected at the start of 2024. </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accent1"/>
                </a:solidFill>
              </a:rPr>
              <a:t>8.2%</a:t>
            </a:r>
            <a:r>
              <a:rPr lang="en" sz="1425">
                <a:solidFill>
                  <a:schemeClr val="dk1"/>
                </a:solidFill>
              </a:rPr>
              <a:t> was the return for global stocks (MSCI ACWI), highlighting a very strong start to the year.  </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dk1"/>
                </a:solidFill>
              </a:rPr>
              <a:t>The Japanese Nikkei index reached a new high </a:t>
            </a:r>
            <a:r>
              <a:rPr lang="en" sz="1425">
                <a:solidFill>
                  <a:schemeClr val="accent1"/>
                </a:solidFill>
              </a:rPr>
              <a:t>34</a:t>
            </a:r>
            <a:r>
              <a:rPr lang="en" sz="1425">
                <a:solidFill>
                  <a:schemeClr val="dk1"/>
                </a:solidFill>
              </a:rPr>
              <a:t> years after setting its previous high.</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accent1"/>
                </a:solidFill>
              </a:rPr>
              <a:t>3.2%</a:t>
            </a:r>
            <a:r>
              <a:rPr lang="en" sz="1425">
                <a:solidFill>
                  <a:schemeClr val="dk1"/>
                </a:solidFill>
              </a:rPr>
              <a:t> and </a:t>
            </a:r>
            <a:r>
              <a:rPr lang="en" sz="1425">
                <a:solidFill>
                  <a:schemeClr val="accent1"/>
                </a:solidFill>
              </a:rPr>
              <a:t>2.5%</a:t>
            </a:r>
            <a:r>
              <a:rPr lang="en" sz="1425">
                <a:solidFill>
                  <a:schemeClr val="dk1"/>
                </a:solidFill>
              </a:rPr>
              <a:t> were the February 2024 headline CPI and PCE figures, slightly above the 3.1% and 2.4% January figures.  </a:t>
            </a:r>
            <a:endParaRPr sz="1425">
              <a:solidFill>
                <a:schemeClr val="dk1"/>
              </a:solidFill>
            </a:endParaRPr>
          </a:p>
          <a:p>
            <a:pPr indent="-319087" lvl="0" marL="457200" rtl="0" algn="l">
              <a:lnSpc>
                <a:spcPct val="70000"/>
              </a:lnSpc>
              <a:spcBef>
                <a:spcPts val="0"/>
              </a:spcBef>
              <a:spcAft>
                <a:spcPts val="0"/>
              </a:spcAft>
              <a:buClr>
                <a:schemeClr val="dk1"/>
              </a:buClr>
              <a:buSzPts val="1425"/>
              <a:buChar char="●"/>
            </a:pPr>
            <a:r>
              <a:rPr lang="en" sz="1425">
                <a:solidFill>
                  <a:schemeClr val="accent1"/>
                </a:solidFill>
              </a:rPr>
              <a:t>5.49%</a:t>
            </a:r>
            <a:r>
              <a:rPr lang="en" sz="1425">
                <a:solidFill>
                  <a:schemeClr val="dk1"/>
                </a:solidFill>
              </a:rPr>
              <a:t> was where the 1-month Treasury closed in March 2024, certainly an attractive yield and higher versus longer term yields.  However, reinvestment risk exists if Fed Funds rates start to decline later in the year.</a:t>
            </a:r>
            <a:endParaRPr sz="1425">
              <a:solidFill>
                <a:schemeClr val="dk1"/>
              </a:solidFill>
            </a:endParaRPr>
          </a:p>
          <a:p>
            <a:pPr indent="0" lvl="0" marL="457200" rtl="0" algn="l">
              <a:lnSpc>
                <a:spcPct val="70000"/>
              </a:lnSpc>
              <a:spcBef>
                <a:spcPts val="800"/>
              </a:spcBef>
              <a:spcAft>
                <a:spcPts val="0"/>
              </a:spcAft>
              <a:buNone/>
            </a:pPr>
            <a:r>
              <a:t/>
            </a:r>
            <a:endParaRPr sz="1425">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5"/>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94" name="Google Shape;94;p15"/>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95" name="Google Shape;95;p15"/>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96" name="Google Shape;96;p15"/>
          <p:cNvSpPr txBox="1"/>
          <p:nvPr/>
        </p:nvSpPr>
        <p:spPr>
          <a:xfrm>
            <a:off x="1402800" y="4506250"/>
            <a:ext cx="63384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pic>
        <p:nvPicPr>
          <p:cNvPr id="97" name="Google Shape;97;p15"/>
          <p:cNvPicPr preferRelativeResize="0"/>
          <p:nvPr/>
        </p:nvPicPr>
        <p:blipFill rotWithShape="1">
          <a:blip r:embed="rId4">
            <a:alphaModFix/>
          </a:blip>
          <a:srcRect b="23430" l="0" r="0" t="0"/>
          <a:stretch/>
        </p:blipFill>
        <p:spPr>
          <a:xfrm>
            <a:off x="642000" y="107650"/>
            <a:ext cx="8281901" cy="4339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03" name="Google Shape;103;p1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04" name="Google Shape;104;p1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05" name="Google Shape;105;p16"/>
          <p:cNvSpPr txBox="1"/>
          <p:nvPr/>
        </p:nvSpPr>
        <p:spPr>
          <a:xfrm>
            <a:off x="628650" y="631400"/>
            <a:ext cx="7212900" cy="8181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None/>
            </a:pPr>
            <a:r>
              <a:rPr lang="en" sz="2500">
                <a:solidFill>
                  <a:srgbClr val="000000"/>
                </a:solidFill>
                <a:latin typeface="Calibri"/>
                <a:ea typeface="Calibri"/>
                <a:cs typeface="Calibri"/>
                <a:sym typeface="Calibri"/>
              </a:rPr>
              <a:t>It’s all about the Fed’s pace, pause, &amp; pivot</a:t>
            </a:r>
            <a:endParaRPr sz="2500">
              <a:solidFill>
                <a:srgbClr val="000000"/>
              </a:solidFill>
              <a:latin typeface="Calibri"/>
              <a:ea typeface="Calibri"/>
              <a:cs typeface="Calibri"/>
              <a:sym typeface="Calibri"/>
            </a:endParaRPr>
          </a:p>
        </p:txBody>
      </p:sp>
      <p:pic>
        <p:nvPicPr>
          <p:cNvPr id="106" name="Google Shape;106;p16"/>
          <p:cNvPicPr preferRelativeResize="0"/>
          <p:nvPr/>
        </p:nvPicPr>
        <p:blipFill rotWithShape="1">
          <a:blip r:embed="rId4">
            <a:alphaModFix/>
          </a:blip>
          <a:srcRect b="0" l="0" r="0" t="0"/>
          <a:stretch/>
        </p:blipFill>
        <p:spPr>
          <a:xfrm>
            <a:off x="1223109" y="1282839"/>
            <a:ext cx="6229488" cy="32292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12" name="Google Shape;112;p17"/>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13" name="Google Shape;113;p17"/>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14" name="Google Shape;114;p17"/>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id="115" name="Google Shape;115;p17"/>
          <p:cNvPicPr preferRelativeResize="0"/>
          <p:nvPr/>
        </p:nvPicPr>
        <p:blipFill rotWithShape="1">
          <a:blip r:embed="rId4">
            <a:alphaModFix/>
          </a:blip>
          <a:srcRect b="0" l="0" r="0" t="25573"/>
          <a:stretch/>
        </p:blipFill>
        <p:spPr>
          <a:xfrm>
            <a:off x="126200" y="192650"/>
            <a:ext cx="6018726" cy="4042875"/>
          </a:xfrm>
          <a:prstGeom prst="rect">
            <a:avLst/>
          </a:prstGeom>
          <a:noFill/>
          <a:ln>
            <a:noFill/>
          </a:ln>
        </p:spPr>
      </p:pic>
      <p:sp>
        <p:nvSpPr>
          <p:cNvPr id="116" name="Google Shape;116;p17"/>
          <p:cNvSpPr txBox="1"/>
          <p:nvPr/>
        </p:nvSpPr>
        <p:spPr>
          <a:xfrm>
            <a:off x="6465925" y="1109750"/>
            <a:ext cx="2384700" cy="3125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3300"/>
              <a:buFont typeface="Calibri"/>
              <a:buNone/>
            </a:pPr>
            <a:r>
              <a:rPr lang="en" sz="3300">
                <a:solidFill>
                  <a:schemeClr val="dk1"/>
                </a:solidFill>
                <a:latin typeface="Calibri"/>
                <a:ea typeface="Calibri"/>
                <a:cs typeface="Calibri"/>
                <a:sym typeface="Calibri"/>
              </a:rPr>
              <a:t>Will the Fed adjust rates in an election year?</a:t>
            </a:r>
            <a:endParaRPr sz="33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8"/>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22" name="Google Shape;122;p18"/>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23" name="Google Shape;123;p18"/>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24" name="Google Shape;124;p18"/>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id="125" name="Google Shape;125;p18"/>
          <p:cNvPicPr preferRelativeResize="0"/>
          <p:nvPr/>
        </p:nvPicPr>
        <p:blipFill rotWithShape="1">
          <a:blip r:embed="rId4">
            <a:alphaModFix/>
          </a:blip>
          <a:srcRect b="0" l="0" r="0" t="0"/>
          <a:stretch/>
        </p:blipFill>
        <p:spPr>
          <a:xfrm>
            <a:off x="873571" y="176084"/>
            <a:ext cx="4475270" cy="4197015"/>
          </a:xfrm>
          <a:prstGeom prst="rect">
            <a:avLst/>
          </a:prstGeom>
          <a:noFill/>
          <a:ln>
            <a:noFill/>
          </a:ln>
        </p:spPr>
      </p:pic>
      <p:sp>
        <p:nvSpPr>
          <p:cNvPr id="126" name="Google Shape;126;p18"/>
          <p:cNvSpPr txBox="1"/>
          <p:nvPr/>
        </p:nvSpPr>
        <p:spPr>
          <a:xfrm>
            <a:off x="6591125" y="600744"/>
            <a:ext cx="3053700" cy="3347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Stay invested, regardless of your political views</a:t>
            </a:r>
            <a:endParaRPr sz="33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9"/>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32" name="Google Shape;132;p19"/>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33" name="Google Shape;133;p19"/>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34" name="Google Shape;134;p19"/>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id="135" name="Google Shape;135;p19"/>
          <p:cNvPicPr preferRelativeResize="0"/>
          <p:nvPr/>
        </p:nvPicPr>
        <p:blipFill rotWithShape="1">
          <a:blip r:embed="rId4">
            <a:alphaModFix/>
          </a:blip>
          <a:srcRect b="0" l="0" r="0" t="0"/>
          <a:stretch/>
        </p:blipFill>
        <p:spPr>
          <a:xfrm>
            <a:off x="828261" y="122971"/>
            <a:ext cx="5133276" cy="42005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0"/>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41" name="Google Shape;141;p20"/>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42" name="Google Shape;142;p20"/>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43" name="Google Shape;143;p20"/>
          <p:cNvSpPr txBox="1"/>
          <p:nvPr/>
        </p:nvSpPr>
        <p:spPr>
          <a:xfrm>
            <a:off x="349050" y="4639225"/>
            <a:ext cx="8445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p:txBody>
      </p:sp>
      <p:pic>
        <p:nvPicPr>
          <p:cNvPr descr="A graph of a football game&#10;&#10;Description automatically generated with medium confidence" id="144" name="Google Shape;144;p20"/>
          <p:cNvPicPr preferRelativeResize="0"/>
          <p:nvPr/>
        </p:nvPicPr>
        <p:blipFill rotWithShape="1">
          <a:blip r:embed="rId4">
            <a:alphaModFix/>
          </a:blip>
          <a:srcRect b="0" l="0" r="0" t="0"/>
          <a:stretch/>
        </p:blipFill>
        <p:spPr>
          <a:xfrm>
            <a:off x="828250" y="57125"/>
            <a:ext cx="5308720" cy="439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