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ontserrat"/>
      <p:regular r:id="rId12"/>
      <p:bold r:id="rId13"/>
      <p:italic r:id="rId14"/>
      <p:boldItalic r:id="rId15"/>
    </p:embeddedFont>
    <p:embeddedFont>
      <p:font typeface="Montserrat Black"/>
      <p:bold r:id="rId16"/>
      <p:boldItalic r:id="rId17"/>
    </p:embeddedFont>
    <p:embeddedFont>
      <p:font typeface="Montserrat Medium"/>
      <p:regular r:id="rId18"/>
      <p:bold r:id="rId19"/>
      <p:italic r:id="rId20"/>
      <p:boldItalic r:id="rId21"/>
    </p:embeddedFont>
    <p:embeddedFont>
      <p:font typeface="Montserrat Light"/>
      <p:regular r:id="rId22"/>
      <p:bold r:id="rId23"/>
      <p:italic r:id="rId24"/>
      <p:boldItalic r:id="rId25"/>
    </p:embeddedFont>
    <p:embeddedFont>
      <p:font typeface="Open Sans SemiBold"/>
      <p:regular r:id="rId26"/>
      <p:bold r:id="rId27"/>
      <p:italic r:id="rId28"/>
      <p:boldItalic r:id="rId29"/>
    </p:embeddedFont>
    <p:embeddedFont>
      <p:font typeface="Open Sans ExtraBold"/>
      <p:bold r:id="rId30"/>
      <p:boldItalic r:id="rId31"/>
    </p:embeddedFont>
    <p:embeddedFont>
      <p:font typeface="Montserrat ExtraBold"/>
      <p:bold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22" Type="http://schemas.openxmlformats.org/officeDocument/2006/relationships/font" Target="fonts/MontserratLight-regular.fntdata"/><Relationship Id="rId21" Type="http://schemas.openxmlformats.org/officeDocument/2006/relationships/font" Target="fonts/MontserratMedium-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SemiBold-regular.fntdata"/><Relationship Id="rId25" Type="http://schemas.openxmlformats.org/officeDocument/2006/relationships/font" Target="fonts/MontserratLight-boldItalic.fntdata"/><Relationship Id="rId28" Type="http://schemas.openxmlformats.org/officeDocument/2006/relationships/font" Target="fonts/OpenSansSemiBold-italic.fntdata"/><Relationship Id="rId27" Type="http://schemas.openxmlformats.org/officeDocument/2006/relationships/font" Target="fonts/OpenSans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6.xml"/><Relationship Id="rId33" Type="http://schemas.openxmlformats.org/officeDocument/2006/relationships/font" Target="fonts/MontserratExtraBold-boldItalic.fntdata"/><Relationship Id="rId10" Type="http://schemas.openxmlformats.org/officeDocument/2006/relationships/slide" Target="slides/slide5.xml"/><Relationship Id="rId32" Type="http://schemas.openxmlformats.org/officeDocument/2006/relationships/font" Target="fonts/MontserratExtraBold-bold.fntdata"/><Relationship Id="rId13" Type="http://schemas.openxmlformats.org/officeDocument/2006/relationships/font" Target="fonts/Montserrat-bold.fntdata"/><Relationship Id="rId35" Type="http://schemas.openxmlformats.org/officeDocument/2006/relationships/font" Target="fonts/OpenSans-bold.fntdata"/><Relationship Id="rId12" Type="http://schemas.openxmlformats.org/officeDocument/2006/relationships/font" Target="fonts/Montserrat-regular.fntdata"/><Relationship Id="rId34" Type="http://schemas.openxmlformats.org/officeDocument/2006/relationships/font" Target="fonts/OpenSans-regular.fntdata"/><Relationship Id="rId15" Type="http://schemas.openxmlformats.org/officeDocument/2006/relationships/font" Target="fonts/Montserrat-boldItalic.fntdata"/><Relationship Id="rId37" Type="http://schemas.openxmlformats.org/officeDocument/2006/relationships/font" Target="fonts/OpenSans-boldItalic.fntdata"/><Relationship Id="rId14" Type="http://schemas.openxmlformats.org/officeDocument/2006/relationships/font" Target="fonts/Montserrat-italic.fntdata"/><Relationship Id="rId36" Type="http://schemas.openxmlformats.org/officeDocument/2006/relationships/font" Target="fonts/OpenSans-italic.fntdata"/><Relationship Id="rId17" Type="http://schemas.openxmlformats.org/officeDocument/2006/relationships/font" Target="fonts/MontserratBlack-boldItalic.fntdata"/><Relationship Id="rId16" Type="http://schemas.openxmlformats.org/officeDocument/2006/relationships/font" Target="fonts/MontserratBlack-bold.fntdata"/><Relationship Id="rId19" Type="http://schemas.openxmlformats.org/officeDocument/2006/relationships/font" Target="fonts/MontserratMedium-bold.fntdata"/><Relationship Id="rId18" Type="http://schemas.openxmlformats.org/officeDocument/2006/relationships/font" Target="fonts/Montserrat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f225ab80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f225ab8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8610567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8610567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457200" rtl="0" algn="l">
              <a:lnSpc>
                <a:spcPct val="120000"/>
              </a:lnSpc>
              <a:spcBef>
                <a:spcPts val="200"/>
              </a:spcBef>
              <a:spcAft>
                <a:spcPts val="0"/>
              </a:spcAft>
              <a:buClr>
                <a:srgbClr val="2E2E2E"/>
              </a:buClr>
              <a:buSzPts val="1100"/>
              <a:buFont typeface="Cambria"/>
              <a:buAutoNum type="alphaUcPeriod"/>
            </a:pPr>
            <a:r>
              <a:rPr lang="en">
                <a:solidFill>
                  <a:srgbClr val="2E2E2E"/>
                </a:solidFill>
                <a:latin typeface="Cambria"/>
                <a:ea typeface="Cambria"/>
                <a:cs typeface="Cambria"/>
                <a:sym typeface="Cambria"/>
              </a:rPr>
              <a:t>Improved Right Capital and Orion Integration (Coming Soon!)</a:t>
            </a:r>
            <a:endParaRPr>
              <a:solidFill>
                <a:srgbClr val="2E2E2E"/>
              </a:solidFill>
              <a:latin typeface="Cambria"/>
              <a:ea typeface="Cambria"/>
              <a:cs typeface="Cambria"/>
              <a:sym typeface="Cambria"/>
            </a:endParaRPr>
          </a:p>
          <a:p>
            <a:pPr indent="-298450" lvl="2" marL="685800" rtl="0" algn="l">
              <a:lnSpc>
                <a:spcPct val="120000"/>
              </a:lnSpc>
              <a:spcBef>
                <a:spcPts val="600"/>
              </a:spcBef>
              <a:spcAft>
                <a:spcPts val="0"/>
              </a:spcAft>
              <a:buClr>
                <a:srgbClr val="707070"/>
              </a:buClr>
              <a:buSzPts val="1100"/>
              <a:buFont typeface="Cambria"/>
              <a:buAutoNum type="romanLcPeriod"/>
            </a:pPr>
            <a:r>
              <a:rPr lang="en">
                <a:solidFill>
                  <a:srgbClr val="707070"/>
                </a:solidFill>
                <a:highlight>
                  <a:srgbClr val="FFFF00"/>
                </a:highlight>
                <a:latin typeface="Cambria"/>
                <a:ea typeface="Cambria"/>
                <a:cs typeface="Cambria"/>
                <a:sym typeface="Cambria"/>
              </a:rPr>
              <a:t>Pending details from Eric</a:t>
            </a:r>
            <a:endParaRPr>
              <a:solidFill>
                <a:srgbClr val="707070"/>
              </a:solidFill>
              <a:highlight>
                <a:srgbClr val="FFFF00"/>
              </a:highlight>
              <a:latin typeface="Cambria"/>
              <a:ea typeface="Cambria"/>
              <a:cs typeface="Cambria"/>
              <a:sym typeface="Cambria"/>
            </a:endParaRPr>
          </a:p>
          <a:p>
            <a:pPr indent="-298450" lvl="1" marL="457200" rtl="0" algn="l">
              <a:lnSpc>
                <a:spcPct val="120000"/>
              </a:lnSpc>
              <a:spcBef>
                <a:spcPts val="200"/>
              </a:spcBef>
              <a:spcAft>
                <a:spcPts val="0"/>
              </a:spcAft>
              <a:buClr>
                <a:srgbClr val="2E2E2E"/>
              </a:buClr>
              <a:buSzPts val="1100"/>
              <a:buFont typeface="Cambria"/>
              <a:buAutoNum type="alphaUcPeriod"/>
            </a:pPr>
            <a:r>
              <a:rPr lang="en">
                <a:solidFill>
                  <a:srgbClr val="2E2E2E"/>
                </a:solidFill>
                <a:latin typeface="Cambria"/>
                <a:ea typeface="Cambria"/>
                <a:cs typeface="Cambria"/>
                <a:sym typeface="Cambria"/>
              </a:rPr>
              <a:t>Updated Risk Tolerance Questionnaire in Advisor Portal </a:t>
            </a:r>
            <a:endParaRPr>
              <a:solidFill>
                <a:srgbClr val="2E2E2E"/>
              </a:solidFill>
              <a:latin typeface="Cambria"/>
              <a:ea typeface="Cambria"/>
              <a:cs typeface="Cambria"/>
              <a:sym typeface="Cambria"/>
            </a:endParaRPr>
          </a:p>
          <a:p>
            <a:pPr indent="-298450" lvl="2" marL="685800" rtl="0" algn="l">
              <a:lnSpc>
                <a:spcPct val="120000"/>
              </a:lnSpc>
              <a:spcBef>
                <a:spcPts val="600"/>
              </a:spcBef>
              <a:spcAft>
                <a:spcPts val="0"/>
              </a:spcAft>
              <a:buClr>
                <a:srgbClr val="707070"/>
              </a:buClr>
              <a:buSzPts val="1100"/>
              <a:buFont typeface="Cambria"/>
              <a:buAutoNum type="romanLcPeriod"/>
            </a:pPr>
            <a:r>
              <a:rPr lang="en">
                <a:solidFill>
                  <a:srgbClr val="707070"/>
                </a:solidFill>
                <a:latin typeface="Cambria"/>
                <a:ea typeface="Cambria"/>
                <a:cs typeface="Cambria"/>
                <a:sym typeface="Cambria"/>
              </a:rPr>
              <a:t>The Risk Tolerance Questionnaire got a refresh! Check it out in the video below. </a:t>
            </a:r>
            <a:endParaRPr>
              <a:solidFill>
                <a:srgbClr val="707070"/>
              </a:solidFill>
              <a:latin typeface="Cambria"/>
              <a:ea typeface="Cambria"/>
              <a:cs typeface="Cambria"/>
              <a:sym typeface="Cambria"/>
            </a:endParaRPr>
          </a:p>
          <a:p>
            <a:pPr indent="-298450" lvl="2" marL="685800" rtl="0" algn="l">
              <a:lnSpc>
                <a:spcPct val="120000"/>
              </a:lnSpc>
              <a:spcBef>
                <a:spcPts val="200"/>
              </a:spcBef>
              <a:spcAft>
                <a:spcPts val="0"/>
              </a:spcAft>
              <a:buClr>
                <a:srgbClr val="707070"/>
              </a:buClr>
              <a:buSzPts val="1100"/>
              <a:buFont typeface="Cambria"/>
              <a:buAutoNum type="romanLcPeriod"/>
            </a:pPr>
            <a:r>
              <a:rPr lang="en">
                <a:solidFill>
                  <a:srgbClr val="707070"/>
                </a:solidFill>
                <a:highlight>
                  <a:srgbClr val="FFFF00"/>
                </a:highlight>
                <a:latin typeface="Cambria"/>
                <a:ea typeface="Cambria"/>
                <a:cs typeface="Cambria"/>
                <a:sym typeface="Cambria"/>
              </a:rPr>
              <a:t>Pending details from Eric (Full version of 3D RTQ)</a:t>
            </a:r>
            <a:endParaRPr>
              <a:solidFill>
                <a:srgbClr val="707070"/>
              </a:solidFill>
              <a:highlight>
                <a:srgbClr val="FFFF00"/>
              </a:highlight>
              <a:latin typeface="Cambria"/>
              <a:ea typeface="Cambria"/>
              <a:cs typeface="Cambria"/>
              <a:sym typeface="Cambria"/>
            </a:endParaRPr>
          </a:p>
          <a:p>
            <a:pPr indent="-298450" lvl="1" marL="457200" rtl="0" algn="l">
              <a:lnSpc>
                <a:spcPct val="120000"/>
              </a:lnSpc>
              <a:spcBef>
                <a:spcPts val="200"/>
              </a:spcBef>
              <a:spcAft>
                <a:spcPts val="0"/>
              </a:spcAft>
              <a:buClr>
                <a:srgbClr val="2E2E2E"/>
              </a:buClr>
              <a:buSzPts val="1100"/>
              <a:buFont typeface="Cambria"/>
              <a:buAutoNum type="alphaUcPeriod"/>
            </a:pPr>
            <a:r>
              <a:rPr lang="en">
                <a:solidFill>
                  <a:srgbClr val="2E2E2E"/>
                </a:solidFill>
                <a:latin typeface="Cambria"/>
                <a:ea typeface="Cambria"/>
                <a:cs typeface="Cambria"/>
                <a:sym typeface="Cambria"/>
              </a:rPr>
              <a:t>Tips of the Day – Clear your Cache and use Chrome</a:t>
            </a:r>
            <a:endParaRPr>
              <a:solidFill>
                <a:srgbClr val="2E2E2E"/>
              </a:solidFill>
              <a:latin typeface="Cambria"/>
              <a:ea typeface="Cambria"/>
              <a:cs typeface="Cambria"/>
              <a:sym typeface="Cambria"/>
            </a:endParaRPr>
          </a:p>
          <a:p>
            <a:pPr indent="-298450" lvl="2" marL="685800" rtl="0" algn="l">
              <a:lnSpc>
                <a:spcPct val="120000"/>
              </a:lnSpc>
              <a:spcBef>
                <a:spcPts val="600"/>
              </a:spcBef>
              <a:spcAft>
                <a:spcPts val="0"/>
              </a:spcAft>
              <a:buClr>
                <a:srgbClr val="707070"/>
              </a:buClr>
              <a:buSzPts val="1100"/>
              <a:buFont typeface="Cambria"/>
              <a:buAutoNum type="romanLcPeriod"/>
            </a:pPr>
            <a:r>
              <a:rPr lang="en">
                <a:solidFill>
                  <a:srgbClr val="707070"/>
                </a:solidFill>
                <a:latin typeface="Cambria"/>
                <a:ea typeface="Cambria"/>
                <a:cs typeface="Cambria"/>
                <a:sym typeface="Cambria"/>
              </a:rPr>
              <a:t>Orion recently announced that product releases are now weekly on Thursdays instead of monthly as they were previously. If you have not cleared your cache in a while, you may have issues logging into or navigating Orion. Clearing your cache often will ensure you are accessing the most up to date version of Orion. As an additional note, Orion works best if you use Chrome.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2a5c347e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32a5c347e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457200" rtl="0" algn="l">
              <a:lnSpc>
                <a:spcPct val="120000"/>
              </a:lnSpc>
              <a:spcBef>
                <a:spcPts val="200"/>
              </a:spcBef>
              <a:spcAft>
                <a:spcPts val="600"/>
              </a:spcAft>
              <a:buClr>
                <a:srgbClr val="2E2E2E"/>
              </a:buClr>
              <a:buSzPts val="1100"/>
              <a:buFont typeface="Cambria"/>
              <a:buAutoNum type="alphaUcPeriod"/>
            </a:pPr>
            <a:r>
              <a:rPr lang="en">
                <a:solidFill>
                  <a:srgbClr val="2E2E2E"/>
                </a:solidFill>
                <a:latin typeface="Cambria"/>
                <a:ea typeface="Cambria"/>
                <a:cs typeface="Cambria"/>
                <a:sym typeface="Cambria"/>
              </a:rPr>
              <a:t>Historically, we have discounted the personal accounts for our members to 10BPS down from our standard fee schedule to show good will towards you, our advisors, and encourage you to come try us out before moving your clients. As we've re-examined this policy, it's become clear to us that it doesn't fulfill its intended purpose. Most importantly, we'd like to deliver benefits and resources to our advisors that ultimately improve the experience of our end clients and puts them first. We've ended the discount, effective immediately, for new/prospective advisors. Those who have already been live on our platform will continue paying the reduced rate through 12/31/22 (which means October 22’ will be the last time we bill at this rate for advanced billers and January '23 will be the last time we bill at this rate for arrears billers).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4350f2a3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4350f2a3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457200" rtl="0" algn="l">
              <a:lnSpc>
                <a:spcPct val="120000"/>
              </a:lnSpc>
              <a:spcBef>
                <a:spcPts val="200"/>
              </a:spcBef>
              <a:spcAft>
                <a:spcPts val="600"/>
              </a:spcAft>
              <a:buClr>
                <a:srgbClr val="2E2E2E"/>
              </a:buClr>
              <a:buSzPts val="1100"/>
              <a:buFont typeface="Cambria"/>
              <a:buAutoNum type="alphaUcPeriod"/>
            </a:pPr>
            <a:r>
              <a:rPr lang="en">
                <a:solidFill>
                  <a:srgbClr val="2E2E2E"/>
                </a:solidFill>
                <a:latin typeface="Cambria"/>
                <a:ea typeface="Cambria"/>
                <a:cs typeface="Cambria"/>
                <a:sym typeface="Cambria"/>
              </a:rPr>
              <a:t>We are planning a small meet up for XYIS Advisors at XYPN Live! We look forward to meeting you in person. Keep an eye out for an invitation coming to you in September.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ee0d0099c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ee0d0099c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3">
            <a:alphaModFix/>
          </a:blip>
          <a:stretch>
            <a:fillRect/>
          </a:stretch>
        </p:blipFill>
        <p:spPr>
          <a:xfrm>
            <a:off x="170903" y="115282"/>
            <a:ext cx="2492325" cy="924675"/>
          </a:xfrm>
          <a:prstGeom prst="rect">
            <a:avLst/>
          </a:prstGeom>
          <a:noFill/>
          <a:ln>
            <a:noFill/>
          </a:ln>
        </p:spPr>
      </p:pic>
      <p:pic>
        <p:nvPicPr>
          <p:cNvPr id="12" name="Google Shape;12;p2"/>
          <p:cNvPicPr preferRelativeResize="0"/>
          <p:nvPr/>
        </p:nvPicPr>
        <p:blipFill>
          <a:blip r:embed="rId4">
            <a:alphaModFix/>
          </a:blip>
          <a:stretch>
            <a:fillRect/>
          </a:stretch>
        </p:blipFill>
        <p:spPr>
          <a:xfrm>
            <a:off x="8305143" y="4197844"/>
            <a:ext cx="464450" cy="465381"/>
          </a:xfrm>
          <a:prstGeom prst="rect">
            <a:avLst/>
          </a:prstGeom>
          <a:noFill/>
          <a:ln>
            <a:noFill/>
          </a:ln>
        </p:spPr>
      </p:pic>
      <p:sp>
        <p:nvSpPr>
          <p:cNvPr id="13" name="Google Shape;13;p2"/>
          <p:cNvSpPr txBox="1"/>
          <p:nvPr>
            <p:ph type="ctrTitle"/>
          </p:nvPr>
        </p:nvSpPr>
        <p:spPr>
          <a:xfrm>
            <a:off x="311700" y="2498875"/>
            <a:ext cx="8520600" cy="16119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Font typeface="Montserrat Light"/>
              <a:buNone/>
              <a:defRPr sz="5200">
                <a:latin typeface="Montserrat Light"/>
                <a:ea typeface="Montserrat Light"/>
                <a:cs typeface="Montserrat Light"/>
                <a:sym typeface="Montserrat Ligh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 name="Google Shape;14;p2"/>
          <p:cNvSpPr txBox="1"/>
          <p:nvPr>
            <p:ph idx="1" type="subTitle"/>
          </p:nvPr>
        </p:nvSpPr>
        <p:spPr>
          <a:xfrm>
            <a:off x="311700" y="4269622"/>
            <a:ext cx="85206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800"/>
              <a:buFont typeface="Open Sans SemiBold"/>
              <a:buNone/>
              <a:defRPr>
                <a:solidFill>
                  <a:schemeClr val="dk1"/>
                </a:solidFill>
                <a:latin typeface="Open Sans SemiBold"/>
                <a:ea typeface="Open Sans SemiBold"/>
                <a:cs typeface="Open Sans SemiBold"/>
                <a:sym typeface="Open Sans Semi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cxnSp>
        <p:nvCxnSpPr>
          <p:cNvPr id="15" name="Google Shape;15;p2"/>
          <p:cNvCxnSpPr/>
          <p:nvPr/>
        </p:nvCxnSpPr>
        <p:spPr>
          <a:xfrm>
            <a:off x="458400" y="4246313"/>
            <a:ext cx="870000" cy="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extLst>
    <p:ext uri="{DCECCB84-F9BA-43D5-87BE-67443E8EF086}">
      <p15:sldGuideLst>
        <p15:guide id="1" orient="horz" pos="1620">
          <p15:clr>
            <a:srgbClr val="FA7B17"/>
          </p15:clr>
        </p15:guide>
        <p15:guide id="2" pos="2880">
          <p15:clr>
            <a:srgbClr val="FA7B17"/>
          </p15:clr>
        </p15:guide>
        <p15:guide id="3" pos="289">
          <p15:clr>
            <a:srgbClr val="FA7B17"/>
          </p15:clr>
        </p15:guide>
        <p15:guide id="4" pos="5471">
          <p15:clr>
            <a:srgbClr val="FA7B17"/>
          </p15:clr>
        </p15:guide>
        <p15:guide id="5" orient="horz" pos="285">
          <p15:clr>
            <a:srgbClr val="FA7B17"/>
          </p15:clr>
        </p15:guide>
        <p15:guide id="6" orient="horz"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gure Slide B1">
  <p:cSld name="SECTION_HEADER_1_1_1_1">
    <p:bg>
      <p:bgPr>
        <a:solidFill>
          <a:srgbClr val="FFFFFF"/>
        </a:solidFill>
      </p:bgPr>
    </p:bg>
    <p:spTree>
      <p:nvGrpSpPr>
        <p:cNvPr id="82" name="Shape 82"/>
        <p:cNvGrpSpPr/>
        <p:nvPr/>
      </p:nvGrpSpPr>
      <p:grpSpPr>
        <a:xfrm>
          <a:off x="0" y="0"/>
          <a:ext cx="0" cy="0"/>
          <a:chOff x="0" y="0"/>
          <a:chExt cx="0" cy="0"/>
        </a:xfrm>
      </p:grpSpPr>
      <p:pic>
        <p:nvPicPr>
          <p:cNvPr id="83" name="Google Shape;83;p11"/>
          <p:cNvPicPr preferRelativeResize="0"/>
          <p:nvPr/>
        </p:nvPicPr>
        <p:blipFill>
          <a:blip r:embed="rId2">
            <a:alphaModFix/>
          </a:blip>
          <a:stretch>
            <a:fillRect/>
          </a:stretch>
        </p:blipFill>
        <p:spPr>
          <a:xfrm>
            <a:off x="227634" y="4335181"/>
            <a:ext cx="1842375" cy="681656"/>
          </a:xfrm>
          <a:prstGeom prst="rect">
            <a:avLst/>
          </a:prstGeom>
          <a:noFill/>
          <a:ln>
            <a:noFill/>
          </a:ln>
        </p:spPr>
      </p:pic>
      <p:sp>
        <p:nvSpPr>
          <p:cNvPr id="84" name="Google Shape;84;p11"/>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dk1"/>
                </a:solidFill>
                <a:latin typeface="Open Sans"/>
                <a:ea typeface="Open Sans"/>
                <a:cs typeface="Open Sans"/>
                <a:sym typeface="Open Sans"/>
              </a:rPr>
              <a:t>DISCLOSURES</a:t>
            </a:r>
            <a:r>
              <a:rPr lang="en" sz="800">
                <a:solidFill>
                  <a:schemeClr val="dk1"/>
                </a:solidFill>
                <a:latin typeface="Open Sans"/>
                <a:ea typeface="Open Sans"/>
                <a:cs typeface="Open Sans"/>
                <a:sym typeface="Open Sans"/>
              </a:rPr>
              <a:t> </a:t>
            </a:r>
            <a:r>
              <a:rPr lang="en" sz="700">
                <a:solidFill>
                  <a:schemeClr val="dk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dk1"/>
                </a:solidFill>
                <a:latin typeface="Open Sans"/>
                <a:ea typeface="Open Sans"/>
                <a:cs typeface="Open Sans"/>
                <a:sym typeface="Open Sans"/>
              </a:rPr>
              <a:t>.</a:t>
            </a:r>
            <a:endParaRPr sz="7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dk1"/>
              </a:solidFill>
              <a:latin typeface="Open Sans"/>
              <a:ea typeface="Open Sans"/>
              <a:cs typeface="Open Sans"/>
              <a:sym typeface="Open Sans"/>
            </a:endParaRPr>
          </a:p>
        </p:txBody>
      </p:sp>
      <p:pic>
        <p:nvPicPr>
          <p:cNvPr id="85" name="Google Shape;85;p11"/>
          <p:cNvPicPr preferRelativeResize="0"/>
          <p:nvPr/>
        </p:nvPicPr>
        <p:blipFill>
          <a:blip r:embed="rId3">
            <a:alphaModFix/>
          </a:blip>
          <a:stretch>
            <a:fillRect/>
          </a:stretch>
        </p:blipFill>
        <p:spPr>
          <a:xfrm rot="-5400000">
            <a:off x="6345623" y="456956"/>
            <a:ext cx="244050" cy="244538"/>
          </a:xfrm>
          <a:prstGeom prst="rect">
            <a:avLst/>
          </a:prstGeom>
          <a:noFill/>
          <a:ln>
            <a:noFill/>
          </a:ln>
        </p:spPr>
      </p:pic>
      <p:pic>
        <p:nvPicPr>
          <p:cNvPr id="86" name="Google Shape;86;p11"/>
          <p:cNvPicPr preferRelativeResize="0"/>
          <p:nvPr/>
        </p:nvPicPr>
        <p:blipFill>
          <a:blip r:embed="rId3">
            <a:alphaModFix/>
          </a:blip>
          <a:stretch>
            <a:fillRect/>
          </a:stretch>
        </p:blipFill>
        <p:spPr>
          <a:xfrm rot="-5400000">
            <a:off x="5772690" y="456956"/>
            <a:ext cx="244050" cy="244538"/>
          </a:xfrm>
          <a:prstGeom prst="rect">
            <a:avLst/>
          </a:prstGeom>
          <a:noFill/>
          <a:ln>
            <a:noFill/>
          </a:ln>
        </p:spPr>
      </p:pic>
      <p:pic>
        <p:nvPicPr>
          <p:cNvPr id="87" name="Google Shape;87;p11"/>
          <p:cNvPicPr preferRelativeResize="0"/>
          <p:nvPr/>
        </p:nvPicPr>
        <p:blipFill>
          <a:blip r:embed="rId3">
            <a:alphaModFix/>
          </a:blip>
          <a:stretch>
            <a:fillRect/>
          </a:stretch>
        </p:blipFill>
        <p:spPr>
          <a:xfrm rot="-5400000">
            <a:off x="6059156" y="456956"/>
            <a:ext cx="244050" cy="244538"/>
          </a:xfrm>
          <a:prstGeom prst="rect">
            <a:avLst/>
          </a:prstGeom>
          <a:noFill/>
          <a:ln>
            <a:noFill/>
          </a:ln>
        </p:spPr>
      </p:pic>
      <p:sp>
        <p:nvSpPr>
          <p:cNvPr id="88" name="Google Shape;88;p11"/>
          <p:cNvSpPr txBox="1"/>
          <p:nvPr>
            <p:ph type="title"/>
          </p:nvPr>
        </p:nvSpPr>
        <p:spPr>
          <a:xfrm>
            <a:off x="5715000" y="671500"/>
            <a:ext cx="3251100" cy="9738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9" name="Google Shape;89;p11"/>
          <p:cNvSpPr txBox="1"/>
          <p:nvPr>
            <p:ph idx="1" type="body"/>
          </p:nvPr>
        </p:nvSpPr>
        <p:spPr>
          <a:xfrm>
            <a:off x="5715000" y="1524700"/>
            <a:ext cx="34164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1pPr>
            <a:lvl2pPr indent="-317500" lvl="1" marL="914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gure Slide B2">
  <p:cSld name="SECTION_HEADER_1_1_1_2">
    <p:bg>
      <p:bgPr>
        <a:solidFill>
          <a:schemeClr val="dk1"/>
        </a:solidFill>
      </p:bgPr>
    </p:bg>
    <p:spTree>
      <p:nvGrpSpPr>
        <p:cNvPr id="90"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b="0" l="0" r="0" t="0"/>
          <a:stretch/>
        </p:blipFill>
        <p:spPr>
          <a:xfrm>
            <a:off x="6346673" y="457208"/>
            <a:ext cx="243568" cy="244050"/>
          </a:xfrm>
          <a:prstGeom prst="rect">
            <a:avLst/>
          </a:prstGeom>
          <a:noFill/>
          <a:ln>
            <a:noFill/>
          </a:ln>
        </p:spPr>
      </p:pic>
      <p:pic>
        <p:nvPicPr>
          <p:cNvPr id="92" name="Google Shape;92;p12"/>
          <p:cNvPicPr preferRelativeResize="0"/>
          <p:nvPr/>
        </p:nvPicPr>
        <p:blipFill rotWithShape="1">
          <a:blip r:embed="rId2">
            <a:alphaModFix/>
          </a:blip>
          <a:srcRect b="0" l="0" r="0" t="0"/>
          <a:stretch/>
        </p:blipFill>
        <p:spPr>
          <a:xfrm>
            <a:off x="6044809" y="457208"/>
            <a:ext cx="243568" cy="244050"/>
          </a:xfrm>
          <a:prstGeom prst="rect">
            <a:avLst/>
          </a:prstGeom>
          <a:noFill/>
          <a:ln>
            <a:noFill/>
          </a:ln>
        </p:spPr>
      </p:pic>
      <p:pic>
        <p:nvPicPr>
          <p:cNvPr id="93" name="Google Shape;93;p12"/>
          <p:cNvPicPr preferRelativeResize="0"/>
          <p:nvPr/>
        </p:nvPicPr>
        <p:blipFill rotWithShape="1">
          <a:blip r:embed="rId2">
            <a:alphaModFix/>
          </a:blip>
          <a:srcRect b="0" l="0" r="0" t="0"/>
          <a:stretch/>
        </p:blipFill>
        <p:spPr>
          <a:xfrm>
            <a:off x="5742946" y="457208"/>
            <a:ext cx="243568" cy="244050"/>
          </a:xfrm>
          <a:prstGeom prst="rect">
            <a:avLst/>
          </a:prstGeom>
          <a:noFill/>
          <a:ln>
            <a:noFill/>
          </a:ln>
        </p:spPr>
      </p:pic>
      <p:pic>
        <p:nvPicPr>
          <p:cNvPr id="94" name="Google Shape;94;p12"/>
          <p:cNvPicPr preferRelativeResize="0"/>
          <p:nvPr/>
        </p:nvPicPr>
        <p:blipFill>
          <a:blip r:embed="rId3">
            <a:alphaModFix/>
          </a:blip>
          <a:stretch>
            <a:fillRect/>
          </a:stretch>
        </p:blipFill>
        <p:spPr>
          <a:xfrm>
            <a:off x="227634" y="4335181"/>
            <a:ext cx="1842375" cy="681656"/>
          </a:xfrm>
          <a:prstGeom prst="rect">
            <a:avLst/>
          </a:prstGeom>
          <a:noFill/>
          <a:ln>
            <a:noFill/>
          </a:ln>
        </p:spPr>
      </p:pic>
      <p:sp>
        <p:nvSpPr>
          <p:cNvPr id="95" name="Google Shape;95;p12"/>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lt1"/>
                </a:solidFill>
                <a:latin typeface="Open Sans"/>
                <a:ea typeface="Open Sans"/>
                <a:cs typeface="Open Sans"/>
                <a:sym typeface="Open Sans"/>
              </a:rPr>
              <a:t>DISCLOSURES</a:t>
            </a:r>
            <a:r>
              <a:rPr lang="en" sz="800">
                <a:solidFill>
                  <a:schemeClr val="lt1"/>
                </a:solidFill>
                <a:latin typeface="Open Sans"/>
                <a:ea typeface="Open Sans"/>
                <a:cs typeface="Open Sans"/>
                <a:sym typeface="Open Sans"/>
              </a:rPr>
              <a:t> </a:t>
            </a:r>
            <a:r>
              <a:rPr lang="en" sz="700">
                <a:solidFill>
                  <a:schemeClr val="lt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lt1"/>
                </a:solidFill>
                <a:latin typeface="Open Sans"/>
                <a:ea typeface="Open Sans"/>
                <a:cs typeface="Open Sans"/>
                <a:sym typeface="Open Sans"/>
              </a:rPr>
              <a:t>.</a:t>
            </a:r>
            <a:endParaRPr sz="800">
              <a:solidFill>
                <a:schemeClr val="dk1"/>
              </a:solidFill>
              <a:latin typeface="Open Sans"/>
              <a:ea typeface="Open Sans"/>
              <a:cs typeface="Open Sans"/>
              <a:sym typeface="Open Sans"/>
            </a:endParaRPr>
          </a:p>
        </p:txBody>
      </p:sp>
      <p:sp>
        <p:nvSpPr>
          <p:cNvPr id="96" name="Google Shape;96;p12"/>
          <p:cNvSpPr txBox="1"/>
          <p:nvPr>
            <p:ph type="title"/>
          </p:nvPr>
        </p:nvSpPr>
        <p:spPr>
          <a:xfrm>
            <a:off x="5715000" y="671500"/>
            <a:ext cx="3251100" cy="973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7" name="Google Shape;97;p12"/>
          <p:cNvSpPr txBox="1"/>
          <p:nvPr>
            <p:ph idx="1" type="body"/>
          </p:nvPr>
        </p:nvSpPr>
        <p:spPr>
          <a:xfrm>
            <a:off x="5715000" y="1524700"/>
            <a:ext cx="34164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guide id="5" orient="horz" pos="1620">
          <p15:clr>
            <a:srgbClr val="FA7B17"/>
          </p15:clr>
        </p15:guide>
        <p15:guide id="6" pos="2880">
          <p15:clr>
            <a:srgbClr val="FA7B17"/>
          </p15:clr>
        </p15:guide>
        <p15:guide id="7" pos="3456">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Figure / Text Only 1">
  <p:cSld name="SECTION_HEADER_1_1_1_1_1">
    <p:bg>
      <p:bgPr>
        <a:solidFill>
          <a:srgbClr val="FFFFFF"/>
        </a:solidFill>
      </p:bgPr>
    </p:bg>
    <p:spTree>
      <p:nvGrpSpPr>
        <p:cNvPr id="98" name="Shape 98"/>
        <p:cNvGrpSpPr/>
        <p:nvPr/>
      </p:nvGrpSpPr>
      <p:grpSpPr>
        <a:xfrm>
          <a:off x="0" y="0"/>
          <a:ext cx="0" cy="0"/>
          <a:chOff x="0" y="0"/>
          <a:chExt cx="0" cy="0"/>
        </a:xfrm>
      </p:grpSpPr>
      <p:pic>
        <p:nvPicPr>
          <p:cNvPr id="99" name="Google Shape;99;p13"/>
          <p:cNvPicPr preferRelativeResize="0"/>
          <p:nvPr/>
        </p:nvPicPr>
        <p:blipFill>
          <a:blip r:embed="rId2">
            <a:alphaModFix/>
          </a:blip>
          <a:stretch>
            <a:fillRect/>
          </a:stretch>
        </p:blipFill>
        <p:spPr>
          <a:xfrm>
            <a:off x="227634" y="4335181"/>
            <a:ext cx="1842375" cy="681656"/>
          </a:xfrm>
          <a:prstGeom prst="rect">
            <a:avLst/>
          </a:prstGeom>
          <a:noFill/>
          <a:ln>
            <a:noFill/>
          </a:ln>
        </p:spPr>
      </p:pic>
      <p:sp>
        <p:nvSpPr>
          <p:cNvPr id="100" name="Google Shape;100;p13"/>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dk1"/>
                </a:solidFill>
                <a:latin typeface="Open Sans"/>
                <a:ea typeface="Open Sans"/>
                <a:cs typeface="Open Sans"/>
                <a:sym typeface="Open Sans"/>
              </a:rPr>
              <a:t>DISCLOSURES</a:t>
            </a:r>
            <a:r>
              <a:rPr lang="en" sz="800">
                <a:solidFill>
                  <a:schemeClr val="dk1"/>
                </a:solidFill>
                <a:latin typeface="Open Sans"/>
                <a:ea typeface="Open Sans"/>
                <a:cs typeface="Open Sans"/>
                <a:sym typeface="Open Sans"/>
              </a:rPr>
              <a:t> </a:t>
            </a:r>
            <a:r>
              <a:rPr lang="en" sz="700">
                <a:solidFill>
                  <a:schemeClr val="dk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dk1"/>
                </a:solidFill>
                <a:latin typeface="Open Sans"/>
                <a:ea typeface="Open Sans"/>
                <a:cs typeface="Open Sans"/>
                <a:sym typeface="Open Sans"/>
              </a:rPr>
              <a:t>.</a:t>
            </a:r>
            <a:endParaRPr sz="800">
              <a:solidFill>
                <a:schemeClr val="dk1"/>
              </a:solidFill>
              <a:latin typeface="Open Sans"/>
              <a:ea typeface="Open Sans"/>
              <a:cs typeface="Open Sans"/>
              <a:sym typeface="Open Sans"/>
            </a:endParaRPr>
          </a:p>
        </p:txBody>
      </p:sp>
      <p:sp>
        <p:nvSpPr>
          <p:cNvPr id="101" name="Google Shape;101;p13"/>
          <p:cNvSpPr txBox="1"/>
          <p:nvPr>
            <p:ph type="title"/>
          </p:nvPr>
        </p:nvSpPr>
        <p:spPr>
          <a:xfrm>
            <a:off x="3657600" y="2571750"/>
            <a:ext cx="4991400" cy="9738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2" name="Google Shape;102;p13"/>
          <p:cNvSpPr txBox="1"/>
          <p:nvPr>
            <p:ph idx="1" type="body"/>
          </p:nvPr>
        </p:nvSpPr>
        <p:spPr>
          <a:xfrm>
            <a:off x="3657600" y="3140225"/>
            <a:ext cx="52452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1pPr>
            <a:lvl2pPr indent="-317500" lvl="1" marL="914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pic>
        <p:nvPicPr>
          <p:cNvPr id="103" name="Google Shape;103;p13"/>
          <p:cNvPicPr preferRelativeResize="0"/>
          <p:nvPr/>
        </p:nvPicPr>
        <p:blipFill rotWithShape="1">
          <a:blip r:embed="rId3">
            <a:alphaModFix/>
          </a:blip>
          <a:srcRect b="0" l="0" r="0" t="0"/>
          <a:stretch/>
        </p:blipFill>
        <p:spPr>
          <a:xfrm>
            <a:off x="18679" y="18681"/>
            <a:ext cx="866791" cy="868500"/>
          </a:xfrm>
          <a:prstGeom prst="rect">
            <a:avLst/>
          </a:prstGeom>
          <a:noFill/>
          <a:ln>
            <a:noFill/>
          </a:ln>
        </p:spPr>
      </p:pic>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guide id="5" pos="2880">
          <p15:clr>
            <a:srgbClr val="FA7B17"/>
          </p15:clr>
        </p15:guide>
        <p15:guide id="6" pos="2304">
          <p15:clr>
            <a:srgbClr val="FA7B17"/>
          </p15:clr>
        </p15:guide>
        <p15:guide id="7" orient="horz" pos="162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Figure / Text Only 2" type="tx">
  <p:cSld name="TITLE_AND_BODY">
    <p:bg>
      <p:bgPr>
        <a:solidFill>
          <a:schemeClr val="dk1"/>
        </a:solidFill>
      </p:bgPr>
    </p:bg>
    <p:spTree>
      <p:nvGrpSpPr>
        <p:cNvPr id="104" name="Shape 104"/>
        <p:cNvGrpSpPr/>
        <p:nvPr/>
      </p:nvGrpSpPr>
      <p:grpSpPr>
        <a:xfrm>
          <a:off x="0" y="0"/>
          <a:ext cx="0" cy="0"/>
          <a:chOff x="0" y="0"/>
          <a:chExt cx="0" cy="0"/>
        </a:xfrm>
      </p:grpSpPr>
      <p:pic>
        <p:nvPicPr>
          <p:cNvPr id="105" name="Google Shape;105;p14"/>
          <p:cNvPicPr preferRelativeResize="0"/>
          <p:nvPr/>
        </p:nvPicPr>
        <p:blipFill>
          <a:blip r:embed="rId2">
            <a:alphaModFix/>
          </a:blip>
          <a:stretch>
            <a:fillRect/>
          </a:stretch>
        </p:blipFill>
        <p:spPr>
          <a:xfrm>
            <a:off x="227634" y="4335181"/>
            <a:ext cx="1842375" cy="681656"/>
          </a:xfrm>
          <a:prstGeom prst="rect">
            <a:avLst/>
          </a:prstGeom>
          <a:noFill/>
          <a:ln>
            <a:noFill/>
          </a:ln>
        </p:spPr>
      </p:pic>
      <p:sp>
        <p:nvSpPr>
          <p:cNvPr id="106" name="Google Shape;106;p14"/>
          <p:cNvSpPr txBox="1"/>
          <p:nvPr>
            <p:ph type="title"/>
          </p:nvPr>
        </p:nvSpPr>
        <p:spPr>
          <a:xfrm>
            <a:off x="3657600" y="2571750"/>
            <a:ext cx="4991400" cy="973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7" name="Google Shape;107;p14"/>
          <p:cNvSpPr txBox="1"/>
          <p:nvPr>
            <p:ph idx="1" type="body"/>
          </p:nvPr>
        </p:nvSpPr>
        <p:spPr>
          <a:xfrm>
            <a:off x="3657600" y="3115400"/>
            <a:ext cx="52452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
        <p:nvSpPr>
          <p:cNvPr id="108" name="Google Shape;108;p14"/>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lt1"/>
                </a:solidFill>
                <a:latin typeface="Open Sans"/>
                <a:ea typeface="Open Sans"/>
                <a:cs typeface="Open Sans"/>
                <a:sym typeface="Open Sans"/>
              </a:rPr>
              <a:t>DISCLOSURES</a:t>
            </a:r>
            <a:r>
              <a:rPr lang="en" sz="800">
                <a:solidFill>
                  <a:schemeClr val="lt1"/>
                </a:solidFill>
                <a:latin typeface="Open Sans"/>
                <a:ea typeface="Open Sans"/>
                <a:cs typeface="Open Sans"/>
                <a:sym typeface="Open Sans"/>
              </a:rPr>
              <a:t> </a:t>
            </a:r>
            <a:r>
              <a:rPr lang="en" sz="700">
                <a:solidFill>
                  <a:schemeClr val="lt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lt1"/>
                </a:solidFill>
                <a:latin typeface="Open Sans"/>
                <a:ea typeface="Open Sans"/>
                <a:cs typeface="Open Sans"/>
                <a:sym typeface="Open Sans"/>
              </a:rPr>
              <a:t>.</a:t>
            </a:r>
            <a:endParaRPr sz="800">
              <a:solidFill>
                <a:schemeClr val="dk1"/>
              </a:solidFill>
              <a:latin typeface="Open Sans"/>
              <a:ea typeface="Open Sans"/>
              <a:cs typeface="Open Sans"/>
              <a:sym typeface="Open Sans"/>
            </a:endParaRPr>
          </a:p>
        </p:txBody>
      </p:sp>
      <p:pic>
        <p:nvPicPr>
          <p:cNvPr id="109" name="Google Shape;109;p14"/>
          <p:cNvPicPr preferRelativeResize="0"/>
          <p:nvPr/>
        </p:nvPicPr>
        <p:blipFill rotWithShape="1">
          <a:blip r:embed="rId3">
            <a:alphaModFix/>
          </a:blip>
          <a:srcRect b="0" l="0" r="0" t="0"/>
          <a:stretch/>
        </p:blipFill>
        <p:spPr>
          <a:xfrm>
            <a:off x="28020" y="18680"/>
            <a:ext cx="866789" cy="868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10" name="Shape 110"/>
        <p:cNvGrpSpPr/>
        <p:nvPr/>
      </p:nvGrpSpPr>
      <p:grpSpPr>
        <a:xfrm>
          <a:off x="0" y="0"/>
          <a:ext cx="0" cy="0"/>
          <a:chOff x="0" y="0"/>
          <a:chExt cx="0" cy="0"/>
        </a:xfrm>
      </p:grpSpPr>
      <p:sp>
        <p:nvSpPr>
          <p:cNvPr id="111" name="Google Shape;111;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Font typeface="Montserrat Black"/>
              <a:buNone/>
              <a:defRPr sz="12000">
                <a:latin typeface="Montserrat Black"/>
                <a:ea typeface="Montserrat Black"/>
                <a:cs typeface="Montserrat Black"/>
                <a:sym typeface="Montserrat Black"/>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2" name="Google Shape;112;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1pPr>
            <a:lvl2pPr indent="-317500" lvl="1" marL="914400" rtl="0" algn="ctr">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gn="ctr">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gn="ctr">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gn="ctr">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gn="ctr">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gn="ctr">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gn="ctr">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gn="ctr">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pic>
        <p:nvPicPr>
          <p:cNvPr id="113" name="Google Shape;113;p15"/>
          <p:cNvPicPr preferRelativeResize="0"/>
          <p:nvPr/>
        </p:nvPicPr>
        <p:blipFill rotWithShape="1">
          <a:blip r:embed="rId2">
            <a:alphaModFix/>
          </a:blip>
          <a:srcRect b="0" l="0" r="0" t="0"/>
          <a:stretch/>
        </p:blipFill>
        <p:spPr>
          <a:xfrm rot="-5400000">
            <a:off x="8443854" y="396347"/>
            <a:ext cx="362113" cy="362825"/>
          </a:xfrm>
          <a:prstGeom prst="rect">
            <a:avLst/>
          </a:prstGeom>
          <a:noFill/>
          <a:ln>
            <a:noFill/>
          </a:ln>
        </p:spPr>
      </p:pic>
      <p:pic>
        <p:nvPicPr>
          <p:cNvPr id="114" name="Google Shape;114;p15"/>
          <p:cNvPicPr preferRelativeResize="0"/>
          <p:nvPr/>
        </p:nvPicPr>
        <p:blipFill rotWithShape="1">
          <a:blip r:embed="rId2">
            <a:alphaModFix/>
          </a:blip>
          <a:srcRect b="0" l="0" r="0" t="0"/>
          <a:stretch/>
        </p:blipFill>
        <p:spPr>
          <a:xfrm rot="-5400000">
            <a:off x="8443854" y="1293910"/>
            <a:ext cx="362113" cy="362825"/>
          </a:xfrm>
          <a:prstGeom prst="rect">
            <a:avLst/>
          </a:prstGeom>
          <a:noFill/>
          <a:ln>
            <a:noFill/>
          </a:ln>
        </p:spPr>
      </p:pic>
      <p:pic>
        <p:nvPicPr>
          <p:cNvPr id="115" name="Google Shape;115;p15"/>
          <p:cNvPicPr preferRelativeResize="0"/>
          <p:nvPr/>
        </p:nvPicPr>
        <p:blipFill rotWithShape="1">
          <a:blip r:embed="rId2">
            <a:alphaModFix/>
          </a:blip>
          <a:srcRect b="0" l="0" r="0" t="0"/>
          <a:stretch/>
        </p:blipFill>
        <p:spPr>
          <a:xfrm rot="-5400000">
            <a:off x="8443854" y="845128"/>
            <a:ext cx="362113" cy="362825"/>
          </a:xfrm>
          <a:prstGeom prst="rect">
            <a:avLst/>
          </a:prstGeom>
          <a:noFill/>
          <a:ln>
            <a:noFill/>
          </a:ln>
        </p:spPr>
      </p:pic>
      <p:pic>
        <p:nvPicPr>
          <p:cNvPr id="116" name="Google Shape;116;p15"/>
          <p:cNvPicPr preferRelativeResize="0"/>
          <p:nvPr/>
        </p:nvPicPr>
        <p:blipFill>
          <a:blip r:embed="rId3">
            <a:alphaModFix/>
          </a:blip>
          <a:stretch>
            <a:fillRect/>
          </a:stretch>
        </p:blipFill>
        <p:spPr>
          <a:xfrm>
            <a:off x="227634" y="4335181"/>
            <a:ext cx="1842375" cy="681656"/>
          </a:xfrm>
          <a:prstGeom prst="rect">
            <a:avLst/>
          </a:prstGeom>
          <a:noFill/>
          <a:ln>
            <a:noFill/>
          </a:ln>
        </p:spPr>
      </p:pic>
      <p:sp>
        <p:nvSpPr>
          <p:cNvPr id="117" name="Google Shape;117;p15"/>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dk1"/>
                </a:solidFill>
                <a:latin typeface="Open Sans"/>
                <a:ea typeface="Open Sans"/>
                <a:cs typeface="Open Sans"/>
                <a:sym typeface="Open Sans"/>
              </a:rPr>
              <a:t>DISCLOSURES</a:t>
            </a:r>
            <a:r>
              <a:rPr lang="en" sz="800">
                <a:solidFill>
                  <a:schemeClr val="dk1"/>
                </a:solidFill>
                <a:latin typeface="Open Sans"/>
                <a:ea typeface="Open Sans"/>
                <a:cs typeface="Open Sans"/>
                <a:sym typeface="Open Sans"/>
              </a:rPr>
              <a:t> </a:t>
            </a:r>
            <a:r>
              <a:rPr lang="en" sz="700">
                <a:solidFill>
                  <a:schemeClr val="dk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dk1"/>
                </a:solidFill>
                <a:latin typeface="Open Sans"/>
                <a:ea typeface="Open Sans"/>
                <a:cs typeface="Open Sans"/>
                <a:sym typeface="Open Sans"/>
              </a:rPr>
              <a:t>.</a:t>
            </a:r>
            <a:endParaRPr sz="7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dk1"/>
              </a:solidFill>
              <a:latin typeface="Open Sans"/>
              <a:ea typeface="Open Sans"/>
              <a:cs typeface="Open Sans"/>
              <a:sym typeface="Open Sans"/>
            </a:endParaRPr>
          </a:p>
        </p:txBody>
      </p:sp>
    </p:spTree>
  </p:cSld>
  <p:clrMapOvr>
    <a:masterClrMapping/>
  </p:clrMapOvr>
  <p:extLst>
    <p:ext uri="{DCECCB84-F9BA-43D5-87BE-67443E8EF086}">
      <p15:sldGuideLst>
        <p15:guide id="1" orient="horz" pos="288">
          <p15:clr>
            <a:srgbClr val="FA7B17"/>
          </p15:clr>
        </p15:guide>
        <p15:guide id="2" pos="5472">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igure 1">
  <p:cSld name="BIG_NUMBER_1">
    <p:bg>
      <p:bgPr>
        <a:solidFill>
          <a:srgbClr val="FFFFFF"/>
        </a:solidFill>
      </p:bgPr>
    </p:bg>
    <p:spTree>
      <p:nvGrpSpPr>
        <p:cNvPr id="118" name="Shape 118"/>
        <p:cNvGrpSpPr/>
        <p:nvPr/>
      </p:nvGrpSpPr>
      <p:grpSpPr>
        <a:xfrm>
          <a:off x="0" y="0"/>
          <a:ext cx="0" cy="0"/>
          <a:chOff x="0" y="0"/>
          <a:chExt cx="0" cy="0"/>
        </a:xfrm>
      </p:grpSpPr>
      <p:grpSp>
        <p:nvGrpSpPr>
          <p:cNvPr id="119" name="Google Shape;119;p16"/>
          <p:cNvGrpSpPr/>
          <p:nvPr/>
        </p:nvGrpSpPr>
        <p:grpSpPr>
          <a:xfrm>
            <a:off x="7506480" y="-2053290"/>
            <a:ext cx="1301277" cy="7717343"/>
            <a:chOff x="7746838" y="-500400"/>
            <a:chExt cx="1022775" cy="6065663"/>
          </a:xfrm>
        </p:grpSpPr>
        <p:pic>
          <p:nvPicPr>
            <p:cNvPr id="120" name="Google Shape;120;p16"/>
            <p:cNvPicPr preferRelativeResize="0"/>
            <p:nvPr/>
          </p:nvPicPr>
          <p:blipFill rotWithShape="1">
            <a:blip r:embed="rId2">
              <a:alphaModFix/>
            </a:blip>
            <a:srcRect b="0" l="0" r="0" t="0"/>
            <a:stretch/>
          </p:blipFill>
          <p:spPr>
            <a:xfrm>
              <a:off x="7746838" y="-500400"/>
              <a:ext cx="1022775" cy="1024787"/>
            </a:xfrm>
            <a:prstGeom prst="rect">
              <a:avLst/>
            </a:prstGeom>
            <a:noFill/>
            <a:ln>
              <a:noFill/>
            </a:ln>
          </p:spPr>
        </p:pic>
        <p:pic>
          <p:nvPicPr>
            <p:cNvPr id="121" name="Google Shape;121;p16"/>
            <p:cNvPicPr preferRelativeResize="0"/>
            <p:nvPr/>
          </p:nvPicPr>
          <p:blipFill rotWithShape="1">
            <a:blip r:embed="rId2">
              <a:alphaModFix/>
            </a:blip>
            <a:srcRect b="0" l="0" r="0" t="0"/>
            <a:stretch/>
          </p:blipFill>
          <p:spPr>
            <a:xfrm>
              <a:off x="7746838" y="1515950"/>
              <a:ext cx="1022775" cy="1024787"/>
            </a:xfrm>
            <a:prstGeom prst="rect">
              <a:avLst/>
            </a:prstGeom>
            <a:noFill/>
            <a:ln>
              <a:noFill/>
            </a:ln>
          </p:spPr>
        </p:pic>
        <p:pic>
          <p:nvPicPr>
            <p:cNvPr id="122" name="Google Shape;122;p16"/>
            <p:cNvPicPr preferRelativeResize="0"/>
            <p:nvPr/>
          </p:nvPicPr>
          <p:blipFill rotWithShape="1">
            <a:blip r:embed="rId2">
              <a:alphaModFix/>
            </a:blip>
            <a:srcRect b="0" l="0" r="0" t="0"/>
            <a:stretch/>
          </p:blipFill>
          <p:spPr>
            <a:xfrm>
              <a:off x="7746838" y="507775"/>
              <a:ext cx="1022775" cy="1024787"/>
            </a:xfrm>
            <a:prstGeom prst="rect">
              <a:avLst/>
            </a:prstGeom>
            <a:noFill/>
            <a:ln>
              <a:noFill/>
            </a:ln>
          </p:spPr>
        </p:pic>
        <p:pic>
          <p:nvPicPr>
            <p:cNvPr id="123" name="Google Shape;123;p16"/>
            <p:cNvPicPr preferRelativeResize="0"/>
            <p:nvPr/>
          </p:nvPicPr>
          <p:blipFill rotWithShape="1">
            <a:blip r:embed="rId2">
              <a:alphaModFix/>
            </a:blip>
            <a:srcRect b="0" l="0" r="0" t="0"/>
            <a:stretch/>
          </p:blipFill>
          <p:spPr>
            <a:xfrm>
              <a:off x="7746838" y="2524126"/>
              <a:ext cx="1022775" cy="1024787"/>
            </a:xfrm>
            <a:prstGeom prst="rect">
              <a:avLst/>
            </a:prstGeom>
            <a:noFill/>
            <a:ln>
              <a:noFill/>
            </a:ln>
          </p:spPr>
        </p:pic>
        <p:pic>
          <p:nvPicPr>
            <p:cNvPr id="124" name="Google Shape;124;p16"/>
            <p:cNvPicPr preferRelativeResize="0"/>
            <p:nvPr/>
          </p:nvPicPr>
          <p:blipFill rotWithShape="1">
            <a:blip r:embed="rId2">
              <a:alphaModFix/>
            </a:blip>
            <a:srcRect b="0" l="0" r="0" t="0"/>
            <a:stretch/>
          </p:blipFill>
          <p:spPr>
            <a:xfrm>
              <a:off x="7746838" y="4540476"/>
              <a:ext cx="1022775" cy="1024787"/>
            </a:xfrm>
            <a:prstGeom prst="rect">
              <a:avLst/>
            </a:prstGeom>
            <a:noFill/>
            <a:ln>
              <a:noFill/>
            </a:ln>
          </p:spPr>
        </p:pic>
        <p:pic>
          <p:nvPicPr>
            <p:cNvPr id="125" name="Google Shape;125;p16"/>
            <p:cNvPicPr preferRelativeResize="0"/>
            <p:nvPr/>
          </p:nvPicPr>
          <p:blipFill rotWithShape="1">
            <a:blip r:embed="rId2">
              <a:alphaModFix/>
            </a:blip>
            <a:srcRect b="0" l="0" r="0" t="0"/>
            <a:stretch/>
          </p:blipFill>
          <p:spPr>
            <a:xfrm>
              <a:off x="7746838" y="3532301"/>
              <a:ext cx="1022775" cy="1024787"/>
            </a:xfrm>
            <a:prstGeom prst="rect">
              <a:avLst/>
            </a:prstGeom>
            <a:noFill/>
            <a:ln>
              <a:noFill/>
            </a:ln>
          </p:spPr>
        </p:pic>
      </p:grpSp>
      <p:pic>
        <p:nvPicPr>
          <p:cNvPr id="126" name="Google Shape;126;p16"/>
          <p:cNvPicPr preferRelativeResize="0"/>
          <p:nvPr/>
        </p:nvPicPr>
        <p:blipFill>
          <a:blip r:embed="rId3">
            <a:alphaModFix/>
          </a:blip>
          <a:stretch>
            <a:fillRect/>
          </a:stretch>
        </p:blipFill>
        <p:spPr>
          <a:xfrm>
            <a:off x="227634" y="4335181"/>
            <a:ext cx="1842375" cy="681656"/>
          </a:xfrm>
          <a:prstGeom prst="rect">
            <a:avLst/>
          </a:prstGeom>
          <a:noFill/>
          <a:ln>
            <a:noFill/>
          </a:ln>
        </p:spPr>
      </p:pic>
      <p:sp>
        <p:nvSpPr>
          <p:cNvPr id="127" name="Google Shape;127;p16"/>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dk1"/>
                </a:solidFill>
                <a:latin typeface="Open Sans"/>
                <a:ea typeface="Open Sans"/>
                <a:cs typeface="Open Sans"/>
                <a:sym typeface="Open Sans"/>
              </a:rPr>
              <a:t>DISCLOSURES</a:t>
            </a:r>
            <a:r>
              <a:rPr lang="en" sz="800">
                <a:solidFill>
                  <a:schemeClr val="dk1"/>
                </a:solidFill>
                <a:latin typeface="Open Sans"/>
                <a:ea typeface="Open Sans"/>
                <a:cs typeface="Open Sans"/>
                <a:sym typeface="Open Sans"/>
              </a:rPr>
              <a:t> </a:t>
            </a:r>
            <a:r>
              <a:rPr lang="en" sz="700">
                <a:solidFill>
                  <a:schemeClr val="dk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dk1"/>
                </a:solidFill>
                <a:latin typeface="Open Sans"/>
                <a:ea typeface="Open Sans"/>
                <a:cs typeface="Open Sans"/>
                <a:sym typeface="Open Sans"/>
              </a:rPr>
              <a:t>.</a:t>
            </a:r>
            <a:endParaRPr sz="7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dk1"/>
              </a:solidFill>
              <a:latin typeface="Open Sans"/>
              <a:ea typeface="Open Sans"/>
              <a:cs typeface="Open Sans"/>
              <a:sym typeface="Open Sans"/>
            </a:endParaRPr>
          </a:p>
        </p:txBody>
      </p:sp>
      <p:sp>
        <p:nvSpPr>
          <p:cNvPr id="128" name="Google Shape;128;p16"/>
          <p:cNvSpPr txBox="1"/>
          <p:nvPr>
            <p:ph type="title"/>
          </p:nvPr>
        </p:nvSpPr>
        <p:spPr>
          <a:xfrm>
            <a:off x="2076300" y="3313925"/>
            <a:ext cx="4991400" cy="973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16"/>
          <p:cNvSpPr txBox="1"/>
          <p:nvPr>
            <p:ph idx="1" type="body"/>
          </p:nvPr>
        </p:nvSpPr>
        <p:spPr>
          <a:xfrm>
            <a:off x="1949400" y="3857575"/>
            <a:ext cx="5245200" cy="4776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lgn="ctr">
              <a:spcBef>
                <a:spcPts val="1600"/>
              </a:spcBef>
              <a:spcAft>
                <a:spcPts val="0"/>
              </a:spcAft>
              <a:buSzPts val="1400"/>
              <a:buFont typeface="Open Sans"/>
              <a:buChar char="▸"/>
              <a:defRPr>
                <a:latin typeface="Open Sans"/>
                <a:ea typeface="Open Sans"/>
                <a:cs typeface="Open Sans"/>
                <a:sym typeface="Open Sans"/>
              </a:defRPr>
            </a:lvl2pPr>
            <a:lvl3pPr indent="-317500" lvl="2" marL="1371600" rtl="0" algn="ctr">
              <a:spcBef>
                <a:spcPts val="1600"/>
              </a:spcBef>
              <a:spcAft>
                <a:spcPts val="0"/>
              </a:spcAft>
              <a:buSzPts val="1400"/>
              <a:buFont typeface="Open Sans"/>
              <a:buChar char="▹"/>
              <a:defRPr>
                <a:latin typeface="Open Sans"/>
                <a:ea typeface="Open Sans"/>
                <a:cs typeface="Open Sans"/>
                <a:sym typeface="Open Sans"/>
              </a:defRPr>
            </a:lvl3pPr>
            <a:lvl4pPr indent="-317500" lvl="3" marL="1828800" rtl="0" algn="ctr">
              <a:spcBef>
                <a:spcPts val="1600"/>
              </a:spcBef>
              <a:spcAft>
                <a:spcPts val="0"/>
              </a:spcAft>
              <a:buSzPts val="1400"/>
              <a:buFont typeface="Open Sans"/>
              <a:buChar char="▪"/>
              <a:defRPr>
                <a:latin typeface="Open Sans"/>
                <a:ea typeface="Open Sans"/>
                <a:cs typeface="Open Sans"/>
                <a:sym typeface="Open Sans"/>
              </a:defRPr>
            </a:lvl4pPr>
            <a:lvl5pPr indent="-317500" lvl="4" marL="2286000" rtl="0" algn="ctr">
              <a:spcBef>
                <a:spcPts val="1600"/>
              </a:spcBef>
              <a:spcAft>
                <a:spcPts val="0"/>
              </a:spcAft>
              <a:buSzPts val="1400"/>
              <a:buFont typeface="Open Sans"/>
              <a:buChar char="▫"/>
              <a:defRPr>
                <a:latin typeface="Open Sans"/>
                <a:ea typeface="Open Sans"/>
                <a:cs typeface="Open Sans"/>
                <a:sym typeface="Open Sans"/>
              </a:defRPr>
            </a:lvl5pPr>
            <a:lvl6pPr indent="-317500" lvl="5" marL="2743200" rtl="0" algn="ctr">
              <a:spcBef>
                <a:spcPts val="1600"/>
              </a:spcBef>
              <a:spcAft>
                <a:spcPts val="0"/>
              </a:spcAft>
              <a:buSzPts val="1400"/>
              <a:buFont typeface="Open Sans"/>
              <a:buChar char="■"/>
              <a:defRPr>
                <a:latin typeface="Open Sans"/>
                <a:ea typeface="Open Sans"/>
                <a:cs typeface="Open Sans"/>
                <a:sym typeface="Open Sans"/>
              </a:defRPr>
            </a:lvl6pPr>
            <a:lvl7pPr indent="-317500" lvl="6" marL="3200400" rtl="0" algn="ctr">
              <a:spcBef>
                <a:spcPts val="1600"/>
              </a:spcBef>
              <a:spcAft>
                <a:spcPts val="0"/>
              </a:spcAft>
              <a:buSzPts val="1400"/>
              <a:buFont typeface="Open Sans"/>
              <a:buChar char="●"/>
              <a:defRPr>
                <a:latin typeface="Open Sans"/>
                <a:ea typeface="Open Sans"/>
                <a:cs typeface="Open Sans"/>
                <a:sym typeface="Open Sans"/>
              </a:defRPr>
            </a:lvl7pPr>
            <a:lvl8pPr indent="-317500" lvl="7" marL="3657600" rtl="0" algn="ctr">
              <a:spcBef>
                <a:spcPts val="1600"/>
              </a:spcBef>
              <a:spcAft>
                <a:spcPts val="0"/>
              </a:spcAft>
              <a:buSzPts val="1400"/>
              <a:buFont typeface="Open Sans"/>
              <a:buChar char="○"/>
              <a:defRPr>
                <a:latin typeface="Open Sans"/>
                <a:ea typeface="Open Sans"/>
                <a:cs typeface="Open Sans"/>
                <a:sym typeface="Open Sans"/>
              </a:defRPr>
            </a:lvl8pPr>
            <a:lvl9pPr indent="-317500" lvl="8" marL="4114800" rtl="0" algn="ctr">
              <a:spcBef>
                <a:spcPts val="1600"/>
              </a:spcBef>
              <a:spcAft>
                <a:spcPts val="1600"/>
              </a:spcAft>
              <a:buSzPts val="1400"/>
              <a:buFont typeface="Open Sans"/>
              <a:buChar char="✱"/>
              <a:defRPr>
                <a:latin typeface="Open Sans"/>
                <a:ea typeface="Open Sans"/>
                <a:cs typeface="Open Sans"/>
                <a:sym typeface="Open Sans"/>
              </a:defRPr>
            </a:lvl9pPr>
          </a:lstStyle>
          <a:p/>
        </p:txBody>
      </p:sp>
    </p:spTree>
  </p:cSld>
  <p:clrMapOvr>
    <a:masterClrMapping/>
  </p:clrMapOvr>
  <p:extLst>
    <p:ext uri="{DCECCB84-F9BA-43D5-87BE-67443E8EF086}">
      <p15:sldGuideLst>
        <p15:guide id="1" orient="horz" pos="288">
          <p15:clr>
            <a:srgbClr val="FA7B17"/>
          </p15:clr>
        </p15:guide>
        <p15:guide id="2" pos="547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3">
            <a:alphaModFix/>
          </a:blip>
          <a:stretch>
            <a:fillRect/>
          </a:stretch>
        </p:blipFill>
        <p:spPr>
          <a:xfrm>
            <a:off x="170903" y="115282"/>
            <a:ext cx="2492325" cy="924675"/>
          </a:xfrm>
          <a:prstGeom prst="rect">
            <a:avLst/>
          </a:prstGeom>
          <a:noFill/>
          <a:ln>
            <a:noFill/>
          </a:ln>
        </p:spPr>
      </p:pic>
      <p:pic>
        <p:nvPicPr>
          <p:cNvPr id="19" name="Google Shape;19;p3"/>
          <p:cNvPicPr preferRelativeResize="0"/>
          <p:nvPr/>
        </p:nvPicPr>
        <p:blipFill rotWithShape="1">
          <a:blip r:embed="rId4">
            <a:alphaModFix/>
          </a:blip>
          <a:srcRect b="0" l="0" r="0" t="0"/>
          <a:stretch/>
        </p:blipFill>
        <p:spPr>
          <a:xfrm>
            <a:off x="8305143" y="4197844"/>
            <a:ext cx="464450" cy="465381"/>
          </a:xfrm>
          <a:prstGeom prst="rect">
            <a:avLst/>
          </a:prstGeom>
          <a:noFill/>
          <a:ln>
            <a:noFill/>
          </a:ln>
        </p:spPr>
      </p:pic>
      <p:sp>
        <p:nvSpPr>
          <p:cNvPr id="20" name="Google Shape;20;p3"/>
          <p:cNvSpPr txBox="1"/>
          <p:nvPr>
            <p:ph type="ctrTitle"/>
          </p:nvPr>
        </p:nvSpPr>
        <p:spPr>
          <a:xfrm>
            <a:off x="311700" y="2498875"/>
            <a:ext cx="8520600" cy="1611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Font typeface="Montserrat Light"/>
              <a:buNone/>
              <a:defRPr sz="5200">
                <a:solidFill>
                  <a:schemeClr val="lt1"/>
                </a:solidFill>
                <a:latin typeface="Montserrat Light"/>
                <a:ea typeface="Montserrat Light"/>
                <a:cs typeface="Montserrat Light"/>
                <a:sym typeface="Montserrat Light"/>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21" name="Google Shape;21;p3"/>
          <p:cNvSpPr txBox="1"/>
          <p:nvPr>
            <p:ph idx="1" type="subTitle"/>
          </p:nvPr>
        </p:nvSpPr>
        <p:spPr>
          <a:xfrm>
            <a:off x="311700" y="4269622"/>
            <a:ext cx="85206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Font typeface="Open Sans SemiBold"/>
              <a:buNone/>
              <a:defRPr>
                <a:solidFill>
                  <a:schemeClr val="lt1"/>
                </a:solidFill>
                <a:latin typeface="Open Sans SemiBold"/>
                <a:ea typeface="Open Sans SemiBold"/>
                <a:cs typeface="Open Sans SemiBold"/>
                <a:sym typeface="Open Sans SemiBold"/>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cxnSp>
        <p:nvCxnSpPr>
          <p:cNvPr id="22" name="Google Shape;22;p3"/>
          <p:cNvCxnSpPr/>
          <p:nvPr/>
        </p:nvCxnSpPr>
        <p:spPr>
          <a:xfrm>
            <a:off x="458400" y="4246313"/>
            <a:ext cx="870000" cy="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txBox="1"/>
          <p:nvPr>
            <p:ph type="ctrTitle"/>
          </p:nvPr>
        </p:nvSpPr>
        <p:spPr>
          <a:xfrm>
            <a:off x="311700" y="2498875"/>
            <a:ext cx="8520600" cy="1611900"/>
          </a:xfrm>
          <a:prstGeom prst="rect">
            <a:avLst/>
          </a:prstGeom>
        </p:spPr>
        <p:txBody>
          <a:bodyPr anchorCtr="0" anchor="b" bIns="91425" lIns="91425" spcFirstLastPara="1" rIns="91425" wrap="square" tIns="91425">
            <a:noAutofit/>
          </a:bodyPr>
          <a:lstStyle>
            <a:lvl1pPr lvl="0" rtl="0">
              <a:spcBef>
                <a:spcPts val="0"/>
              </a:spcBef>
              <a:spcAft>
                <a:spcPts val="0"/>
              </a:spcAft>
              <a:buSzPts val="5200"/>
              <a:buFont typeface="Montserrat Light"/>
              <a:buNone/>
              <a:defRPr sz="5200">
                <a:latin typeface="Montserrat Light"/>
                <a:ea typeface="Montserrat Light"/>
                <a:cs typeface="Montserrat Light"/>
                <a:sym typeface="Montserrat Ligh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 name="Google Shape;26;p4"/>
          <p:cNvSpPr txBox="1"/>
          <p:nvPr>
            <p:ph idx="1" type="subTitle"/>
          </p:nvPr>
        </p:nvSpPr>
        <p:spPr>
          <a:xfrm>
            <a:off x="311700" y="4269622"/>
            <a:ext cx="85206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800"/>
              <a:buFont typeface="Open Sans SemiBold"/>
              <a:buNone/>
              <a:defRPr>
                <a:solidFill>
                  <a:schemeClr val="dk1"/>
                </a:solidFill>
                <a:latin typeface="Open Sans SemiBold"/>
                <a:ea typeface="Open Sans SemiBold"/>
                <a:cs typeface="Open Sans SemiBold"/>
                <a:sym typeface="Open Sans Semi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cxnSp>
        <p:nvCxnSpPr>
          <p:cNvPr id="27" name="Google Shape;27;p4"/>
          <p:cNvCxnSpPr/>
          <p:nvPr/>
        </p:nvCxnSpPr>
        <p:spPr>
          <a:xfrm>
            <a:off x="458400" y="4246313"/>
            <a:ext cx="870000" cy="0"/>
          </a:xfrm>
          <a:prstGeom prst="straightConnector1">
            <a:avLst/>
          </a:prstGeom>
          <a:noFill/>
          <a:ln cap="flat" cmpd="sng" w="28575">
            <a:solidFill>
              <a:schemeClr val="dk1"/>
            </a:solidFill>
            <a:prstDash val="solid"/>
            <a:round/>
            <a:headEnd len="med" w="med" type="none"/>
            <a:tailEnd len="med" w="med" type="none"/>
          </a:ln>
        </p:spPr>
      </p:cxnSp>
      <p:pic>
        <p:nvPicPr>
          <p:cNvPr id="28" name="Google Shape;28;p4"/>
          <p:cNvPicPr preferRelativeResize="0"/>
          <p:nvPr/>
        </p:nvPicPr>
        <p:blipFill>
          <a:blip r:embed="rId3">
            <a:alphaModFix/>
          </a:blip>
          <a:stretch>
            <a:fillRect/>
          </a:stretch>
        </p:blipFill>
        <p:spPr>
          <a:xfrm>
            <a:off x="170903" y="115282"/>
            <a:ext cx="2492325" cy="924675"/>
          </a:xfrm>
          <a:prstGeom prst="rect">
            <a:avLst/>
          </a:prstGeom>
          <a:noFill/>
          <a:ln>
            <a:noFill/>
          </a:ln>
        </p:spPr>
      </p:pic>
      <p:pic>
        <p:nvPicPr>
          <p:cNvPr id="29" name="Google Shape;29;p4"/>
          <p:cNvPicPr preferRelativeResize="0"/>
          <p:nvPr/>
        </p:nvPicPr>
        <p:blipFill>
          <a:blip r:embed="rId4">
            <a:alphaModFix/>
          </a:blip>
          <a:stretch>
            <a:fillRect/>
          </a:stretch>
        </p:blipFill>
        <p:spPr>
          <a:xfrm>
            <a:off x="8305143" y="4197844"/>
            <a:ext cx="464450" cy="46538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1" type="secHead">
  <p:cSld name="SECTION_HEADER">
    <p:bg>
      <p:bgPr>
        <a:solidFill>
          <a:srgbClr val="FFFFFF"/>
        </a:solidFill>
      </p:bgPr>
    </p:bg>
    <p:spTree>
      <p:nvGrpSpPr>
        <p:cNvPr id="30" name="Shape 30"/>
        <p:cNvGrpSpPr/>
        <p:nvPr/>
      </p:nvGrpSpPr>
      <p:grpSpPr>
        <a:xfrm>
          <a:off x="0" y="0"/>
          <a:ext cx="0" cy="0"/>
          <a:chOff x="0" y="0"/>
          <a:chExt cx="0" cy="0"/>
        </a:xfrm>
      </p:grpSpPr>
      <p:sp>
        <p:nvSpPr>
          <p:cNvPr id="31" name="Google Shape;31;p5"/>
          <p:cNvSpPr txBox="1"/>
          <p:nvPr>
            <p:ph type="title"/>
          </p:nvPr>
        </p:nvSpPr>
        <p:spPr>
          <a:xfrm>
            <a:off x="2043225" y="457200"/>
            <a:ext cx="5839800" cy="9738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Montserrat Light"/>
              <a:buNone/>
              <a:defRPr>
                <a:latin typeface="Montserrat Light"/>
                <a:ea typeface="Montserrat Light"/>
                <a:cs typeface="Montserrat Light"/>
                <a:sym typeface="Montserrat Light"/>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pic>
        <p:nvPicPr>
          <p:cNvPr id="32" name="Google Shape;32;p5"/>
          <p:cNvPicPr preferRelativeResize="0"/>
          <p:nvPr/>
        </p:nvPicPr>
        <p:blipFill>
          <a:blip r:embed="rId2">
            <a:alphaModFix/>
          </a:blip>
          <a:stretch>
            <a:fillRect/>
          </a:stretch>
        </p:blipFill>
        <p:spPr>
          <a:xfrm>
            <a:off x="228600" y="76200"/>
            <a:ext cx="1842365" cy="1846050"/>
          </a:xfrm>
          <a:prstGeom prst="rect">
            <a:avLst/>
          </a:prstGeom>
          <a:noFill/>
          <a:ln>
            <a:noFill/>
          </a:ln>
        </p:spPr>
      </p:pic>
      <p:sp>
        <p:nvSpPr>
          <p:cNvPr id="33" name="Google Shape;33;p5"/>
          <p:cNvSpPr txBox="1"/>
          <p:nvPr>
            <p:ph idx="1" type="subTitle"/>
          </p:nvPr>
        </p:nvSpPr>
        <p:spPr>
          <a:xfrm>
            <a:off x="311625" y="1205850"/>
            <a:ext cx="75714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800"/>
              <a:buFont typeface="Open Sans SemiBold"/>
              <a:buNone/>
              <a:defRPr>
                <a:solidFill>
                  <a:schemeClr val="dk1"/>
                </a:solidFill>
                <a:latin typeface="Open Sans SemiBold"/>
                <a:ea typeface="Open Sans SemiBold"/>
                <a:cs typeface="Open Sans SemiBold"/>
                <a:sym typeface="Open Sans SemiBold"/>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pic>
        <p:nvPicPr>
          <p:cNvPr id="34" name="Google Shape;34;p5"/>
          <p:cNvPicPr preferRelativeResize="0"/>
          <p:nvPr/>
        </p:nvPicPr>
        <p:blipFill>
          <a:blip r:embed="rId3">
            <a:alphaModFix/>
          </a:blip>
          <a:stretch>
            <a:fillRect/>
          </a:stretch>
        </p:blipFill>
        <p:spPr>
          <a:xfrm>
            <a:off x="227634" y="4335181"/>
            <a:ext cx="1842375" cy="681656"/>
          </a:xfrm>
          <a:prstGeom prst="rect">
            <a:avLst/>
          </a:prstGeom>
          <a:noFill/>
          <a:ln>
            <a:noFill/>
          </a:ln>
        </p:spPr>
      </p:pic>
      <p:sp>
        <p:nvSpPr>
          <p:cNvPr id="35" name="Google Shape;35;p5"/>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dk1"/>
                </a:solidFill>
                <a:latin typeface="Open Sans"/>
                <a:ea typeface="Open Sans"/>
                <a:cs typeface="Open Sans"/>
                <a:sym typeface="Open Sans"/>
              </a:rPr>
              <a:t>DISCLOSURES</a:t>
            </a:r>
            <a:r>
              <a:rPr lang="en" sz="800">
                <a:solidFill>
                  <a:schemeClr val="dk1"/>
                </a:solidFill>
                <a:latin typeface="Open Sans"/>
                <a:ea typeface="Open Sans"/>
                <a:cs typeface="Open Sans"/>
                <a:sym typeface="Open Sans"/>
              </a:rPr>
              <a:t> </a:t>
            </a:r>
            <a:r>
              <a:rPr lang="en" sz="700">
                <a:solidFill>
                  <a:schemeClr val="dk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dk1"/>
                </a:solidFill>
                <a:latin typeface="Open Sans"/>
                <a:ea typeface="Open Sans"/>
                <a:cs typeface="Open Sans"/>
                <a:sym typeface="Open Sans"/>
              </a:rPr>
              <a:t>.</a:t>
            </a:r>
            <a:endParaRPr sz="7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dk1"/>
              </a:solidFill>
              <a:latin typeface="Open Sans"/>
              <a:ea typeface="Open Sans"/>
              <a:cs typeface="Open Sans"/>
              <a:sym typeface="Open Sans"/>
            </a:endParaRPr>
          </a:p>
        </p:txBody>
      </p:sp>
      <p:pic>
        <p:nvPicPr>
          <p:cNvPr id="36" name="Google Shape;36;p5"/>
          <p:cNvPicPr preferRelativeResize="0"/>
          <p:nvPr/>
        </p:nvPicPr>
        <p:blipFill>
          <a:blip r:embed="rId4">
            <a:alphaModFix/>
          </a:blip>
          <a:stretch>
            <a:fillRect/>
          </a:stretch>
        </p:blipFill>
        <p:spPr>
          <a:xfrm>
            <a:off x="8564781" y="4090647"/>
            <a:ext cx="244050" cy="244538"/>
          </a:xfrm>
          <a:prstGeom prst="rect">
            <a:avLst/>
          </a:prstGeom>
          <a:noFill/>
          <a:ln>
            <a:noFill/>
          </a:ln>
        </p:spPr>
      </p:pic>
      <p:pic>
        <p:nvPicPr>
          <p:cNvPr id="37" name="Google Shape;37;p5"/>
          <p:cNvPicPr preferRelativeResize="0"/>
          <p:nvPr/>
        </p:nvPicPr>
        <p:blipFill>
          <a:blip r:embed="rId4">
            <a:alphaModFix/>
          </a:blip>
          <a:stretch>
            <a:fillRect/>
          </a:stretch>
        </p:blipFill>
        <p:spPr>
          <a:xfrm>
            <a:off x="8564781" y="3517714"/>
            <a:ext cx="244050" cy="244538"/>
          </a:xfrm>
          <a:prstGeom prst="rect">
            <a:avLst/>
          </a:prstGeom>
          <a:noFill/>
          <a:ln>
            <a:noFill/>
          </a:ln>
        </p:spPr>
      </p:pic>
      <p:pic>
        <p:nvPicPr>
          <p:cNvPr id="38" name="Google Shape;38;p5"/>
          <p:cNvPicPr preferRelativeResize="0"/>
          <p:nvPr/>
        </p:nvPicPr>
        <p:blipFill>
          <a:blip r:embed="rId4">
            <a:alphaModFix/>
          </a:blip>
          <a:stretch>
            <a:fillRect/>
          </a:stretch>
        </p:blipFill>
        <p:spPr>
          <a:xfrm>
            <a:off x="8564781" y="3804181"/>
            <a:ext cx="244050" cy="244538"/>
          </a:xfrm>
          <a:prstGeom prst="rect">
            <a:avLst/>
          </a:prstGeom>
          <a:noFill/>
          <a:ln>
            <a:noFill/>
          </a:ln>
        </p:spPr>
      </p:pic>
      <p:pic>
        <p:nvPicPr>
          <p:cNvPr id="39" name="Google Shape;39;p5"/>
          <p:cNvPicPr preferRelativeResize="0"/>
          <p:nvPr/>
        </p:nvPicPr>
        <p:blipFill>
          <a:blip r:embed="rId4">
            <a:alphaModFix/>
          </a:blip>
          <a:stretch>
            <a:fillRect/>
          </a:stretch>
        </p:blipFill>
        <p:spPr>
          <a:xfrm>
            <a:off x="8564781" y="3231272"/>
            <a:ext cx="244050" cy="244538"/>
          </a:xfrm>
          <a:prstGeom prst="rect">
            <a:avLst/>
          </a:prstGeom>
          <a:noFill/>
          <a:ln>
            <a:noFill/>
          </a:ln>
        </p:spPr>
      </p:pic>
      <p:pic>
        <p:nvPicPr>
          <p:cNvPr id="40" name="Google Shape;40;p5"/>
          <p:cNvPicPr preferRelativeResize="0"/>
          <p:nvPr/>
        </p:nvPicPr>
        <p:blipFill>
          <a:blip r:embed="rId4">
            <a:alphaModFix/>
          </a:blip>
          <a:stretch>
            <a:fillRect/>
          </a:stretch>
        </p:blipFill>
        <p:spPr>
          <a:xfrm>
            <a:off x="8564781" y="2658339"/>
            <a:ext cx="244050" cy="244538"/>
          </a:xfrm>
          <a:prstGeom prst="rect">
            <a:avLst/>
          </a:prstGeom>
          <a:noFill/>
          <a:ln>
            <a:noFill/>
          </a:ln>
        </p:spPr>
      </p:pic>
      <p:pic>
        <p:nvPicPr>
          <p:cNvPr id="41" name="Google Shape;41;p5"/>
          <p:cNvPicPr preferRelativeResize="0"/>
          <p:nvPr/>
        </p:nvPicPr>
        <p:blipFill>
          <a:blip r:embed="rId4">
            <a:alphaModFix/>
          </a:blip>
          <a:stretch>
            <a:fillRect/>
          </a:stretch>
        </p:blipFill>
        <p:spPr>
          <a:xfrm>
            <a:off x="8564781" y="2944806"/>
            <a:ext cx="244050" cy="244538"/>
          </a:xfrm>
          <a:prstGeom prst="rect">
            <a:avLst/>
          </a:prstGeom>
          <a:noFill/>
          <a:ln>
            <a:noFill/>
          </a:ln>
        </p:spPr>
      </p:pic>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p:cSld name="SECTION_HEADER_1">
    <p:bg>
      <p:bgPr>
        <a:solidFill>
          <a:schemeClr val="dk1"/>
        </a:solidFill>
      </p:bgPr>
    </p:bg>
    <p:spTree>
      <p:nvGrpSpPr>
        <p:cNvPr id="42" name="Shape 42"/>
        <p:cNvGrpSpPr/>
        <p:nvPr/>
      </p:nvGrpSpPr>
      <p:grpSpPr>
        <a:xfrm>
          <a:off x="0" y="0"/>
          <a:ext cx="0" cy="0"/>
          <a:chOff x="0" y="0"/>
          <a:chExt cx="0" cy="0"/>
        </a:xfrm>
      </p:grpSpPr>
      <p:pic>
        <p:nvPicPr>
          <p:cNvPr id="43" name="Google Shape;43;p6"/>
          <p:cNvPicPr preferRelativeResize="0"/>
          <p:nvPr/>
        </p:nvPicPr>
        <p:blipFill>
          <a:blip r:embed="rId2">
            <a:alphaModFix/>
          </a:blip>
          <a:stretch>
            <a:fillRect/>
          </a:stretch>
        </p:blipFill>
        <p:spPr>
          <a:xfrm>
            <a:off x="228600" y="76200"/>
            <a:ext cx="1842365" cy="1846050"/>
          </a:xfrm>
          <a:prstGeom prst="rect">
            <a:avLst/>
          </a:prstGeom>
          <a:noFill/>
          <a:ln>
            <a:noFill/>
          </a:ln>
        </p:spPr>
      </p:pic>
      <p:pic>
        <p:nvPicPr>
          <p:cNvPr id="44" name="Google Shape;44;p6"/>
          <p:cNvPicPr preferRelativeResize="0"/>
          <p:nvPr/>
        </p:nvPicPr>
        <p:blipFill>
          <a:blip r:embed="rId3">
            <a:alphaModFix/>
          </a:blip>
          <a:stretch>
            <a:fillRect/>
          </a:stretch>
        </p:blipFill>
        <p:spPr>
          <a:xfrm>
            <a:off x="227634" y="4335181"/>
            <a:ext cx="1842375" cy="681656"/>
          </a:xfrm>
          <a:prstGeom prst="rect">
            <a:avLst/>
          </a:prstGeom>
          <a:noFill/>
          <a:ln>
            <a:noFill/>
          </a:ln>
        </p:spPr>
      </p:pic>
      <p:sp>
        <p:nvSpPr>
          <p:cNvPr id="45" name="Google Shape;45;p6"/>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lt1"/>
                </a:solidFill>
                <a:latin typeface="Open Sans"/>
                <a:ea typeface="Open Sans"/>
                <a:cs typeface="Open Sans"/>
                <a:sym typeface="Open Sans"/>
              </a:rPr>
              <a:t>DISCLOSURES</a:t>
            </a:r>
            <a:r>
              <a:rPr lang="en" sz="800">
                <a:solidFill>
                  <a:schemeClr val="lt1"/>
                </a:solidFill>
                <a:latin typeface="Open Sans"/>
                <a:ea typeface="Open Sans"/>
                <a:cs typeface="Open Sans"/>
                <a:sym typeface="Open Sans"/>
              </a:rPr>
              <a:t> </a:t>
            </a:r>
            <a:r>
              <a:rPr lang="en" sz="700">
                <a:solidFill>
                  <a:schemeClr val="lt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lt1"/>
                </a:solidFill>
                <a:latin typeface="Open Sans"/>
                <a:ea typeface="Open Sans"/>
                <a:cs typeface="Open Sans"/>
                <a:sym typeface="Open Sans"/>
              </a:rPr>
              <a:t>.</a:t>
            </a:r>
            <a:endParaRPr sz="800">
              <a:solidFill>
                <a:schemeClr val="dk1"/>
              </a:solidFill>
              <a:latin typeface="Open Sans"/>
              <a:ea typeface="Open Sans"/>
              <a:cs typeface="Open Sans"/>
              <a:sym typeface="Open Sans"/>
            </a:endParaRPr>
          </a:p>
        </p:txBody>
      </p:sp>
      <p:sp>
        <p:nvSpPr>
          <p:cNvPr id="46" name="Google Shape;46;p6"/>
          <p:cNvSpPr txBox="1"/>
          <p:nvPr>
            <p:ph type="title"/>
          </p:nvPr>
        </p:nvSpPr>
        <p:spPr>
          <a:xfrm>
            <a:off x="2043225" y="457200"/>
            <a:ext cx="5839800" cy="973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Light"/>
              <a:buNone/>
              <a:defRPr>
                <a:solidFill>
                  <a:schemeClr val="lt1"/>
                </a:solidFill>
                <a:latin typeface="Montserrat Light"/>
                <a:ea typeface="Montserrat Light"/>
                <a:cs typeface="Montserrat Light"/>
                <a:sym typeface="Montserrat Light"/>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7" name="Google Shape;47;p6"/>
          <p:cNvSpPr txBox="1"/>
          <p:nvPr>
            <p:ph idx="1" type="subTitle"/>
          </p:nvPr>
        </p:nvSpPr>
        <p:spPr>
          <a:xfrm>
            <a:off x="311625" y="1205850"/>
            <a:ext cx="75714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400"/>
              <a:buFont typeface="Open Sans SemiBold"/>
              <a:buNone/>
              <a:defRPr sz="1400">
                <a:solidFill>
                  <a:schemeClr val="lt1"/>
                </a:solidFill>
                <a:latin typeface="Open Sans SemiBold"/>
                <a:ea typeface="Open Sans SemiBold"/>
                <a:cs typeface="Open Sans SemiBold"/>
                <a:sym typeface="Open Sans SemiBold"/>
              </a:defRPr>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pic>
        <p:nvPicPr>
          <p:cNvPr id="48" name="Google Shape;48;p6"/>
          <p:cNvPicPr preferRelativeResize="0"/>
          <p:nvPr/>
        </p:nvPicPr>
        <p:blipFill rotWithShape="1">
          <a:blip r:embed="rId4">
            <a:alphaModFix/>
          </a:blip>
          <a:srcRect b="0" l="0" r="0" t="0"/>
          <a:stretch/>
        </p:blipFill>
        <p:spPr>
          <a:xfrm rot="5400000">
            <a:off x="8565009" y="4091372"/>
            <a:ext cx="243568" cy="244050"/>
          </a:xfrm>
          <a:prstGeom prst="rect">
            <a:avLst/>
          </a:prstGeom>
          <a:noFill/>
          <a:ln>
            <a:noFill/>
          </a:ln>
        </p:spPr>
      </p:pic>
      <p:pic>
        <p:nvPicPr>
          <p:cNvPr id="49" name="Google Shape;49;p6"/>
          <p:cNvPicPr preferRelativeResize="0"/>
          <p:nvPr/>
        </p:nvPicPr>
        <p:blipFill rotWithShape="1">
          <a:blip r:embed="rId4">
            <a:alphaModFix/>
          </a:blip>
          <a:srcRect b="0" l="0" r="0" t="0"/>
          <a:stretch/>
        </p:blipFill>
        <p:spPr>
          <a:xfrm rot="5400000">
            <a:off x="8565009" y="3789508"/>
            <a:ext cx="243568" cy="244050"/>
          </a:xfrm>
          <a:prstGeom prst="rect">
            <a:avLst/>
          </a:prstGeom>
          <a:noFill/>
          <a:ln>
            <a:noFill/>
          </a:ln>
        </p:spPr>
      </p:pic>
      <p:pic>
        <p:nvPicPr>
          <p:cNvPr id="50" name="Google Shape;50;p6"/>
          <p:cNvPicPr preferRelativeResize="0"/>
          <p:nvPr/>
        </p:nvPicPr>
        <p:blipFill rotWithShape="1">
          <a:blip r:embed="rId4">
            <a:alphaModFix/>
          </a:blip>
          <a:srcRect b="0" l="0" r="0" t="0"/>
          <a:stretch/>
        </p:blipFill>
        <p:spPr>
          <a:xfrm rot="5400000">
            <a:off x="8565009" y="3487645"/>
            <a:ext cx="243568" cy="244050"/>
          </a:xfrm>
          <a:prstGeom prst="rect">
            <a:avLst/>
          </a:prstGeom>
          <a:noFill/>
          <a:ln>
            <a:noFill/>
          </a:ln>
        </p:spPr>
      </p:pic>
      <p:pic>
        <p:nvPicPr>
          <p:cNvPr id="51" name="Google Shape;51;p6"/>
          <p:cNvPicPr preferRelativeResize="0"/>
          <p:nvPr/>
        </p:nvPicPr>
        <p:blipFill rotWithShape="1">
          <a:blip r:embed="rId4">
            <a:alphaModFix/>
          </a:blip>
          <a:srcRect b="0" l="0" r="0" t="0"/>
          <a:stretch/>
        </p:blipFill>
        <p:spPr>
          <a:xfrm rot="5400000">
            <a:off x="8565009" y="3185772"/>
            <a:ext cx="243567" cy="244050"/>
          </a:xfrm>
          <a:prstGeom prst="rect">
            <a:avLst/>
          </a:prstGeom>
          <a:noFill/>
          <a:ln>
            <a:noFill/>
          </a:ln>
        </p:spPr>
      </p:pic>
      <p:pic>
        <p:nvPicPr>
          <p:cNvPr id="52" name="Google Shape;52;p6"/>
          <p:cNvPicPr preferRelativeResize="0"/>
          <p:nvPr/>
        </p:nvPicPr>
        <p:blipFill rotWithShape="1">
          <a:blip r:embed="rId4">
            <a:alphaModFix/>
          </a:blip>
          <a:srcRect b="0" l="0" r="0" t="0"/>
          <a:stretch/>
        </p:blipFill>
        <p:spPr>
          <a:xfrm rot="5400000">
            <a:off x="8565009" y="2883908"/>
            <a:ext cx="243567" cy="244050"/>
          </a:xfrm>
          <a:prstGeom prst="rect">
            <a:avLst/>
          </a:prstGeom>
          <a:noFill/>
          <a:ln>
            <a:noFill/>
          </a:ln>
        </p:spPr>
      </p:pic>
      <p:pic>
        <p:nvPicPr>
          <p:cNvPr id="53" name="Google Shape;53;p6"/>
          <p:cNvPicPr preferRelativeResize="0"/>
          <p:nvPr/>
        </p:nvPicPr>
        <p:blipFill rotWithShape="1">
          <a:blip r:embed="rId4">
            <a:alphaModFix/>
          </a:blip>
          <a:srcRect b="0" l="0" r="0" t="0"/>
          <a:stretch/>
        </p:blipFill>
        <p:spPr>
          <a:xfrm rot="5400000">
            <a:off x="8565009" y="2582045"/>
            <a:ext cx="243567" cy="244050"/>
          </a:xfrm>
          <a:prstGeom prst="rect">
            <a:avLst/>
          </a:prstGeom>
          <a:noFill/>
          <a:ln>
            <a:noFill/>
          </a:ln>
        </p:spPr>
      </p:pic>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gure Slide A1">
  <p:cSld name="SECTION_HEADER_1_1">
    <p:bg>
      <p:bgPr>
        <a:solidFill>
          <a:srgbClr val="FFFFFF"/>
        </a:solidFill>
      </p:bgPr>
    </p:bg>
    <p:spTree>
      <p:nvGrpSpPr>
        <p:cNvPr id="54" name="Shape 54"/>
        <p:cNvGrpSpPr/>
        <p:nvPr/>
      </p:nvGrpSpPr>
      <p:grpSpPr>
        <a:xfrm>
          <a:off x="0" y="0"/>
          <a:ext cx="0" cy="0"/>
          <a:chOff x="0" y="0"/>
          <a:chExt cx="0" cy="0"/>
        </a:xfrm>
      </p:grpSpPr>
      <p:pic>
        <p:nvPicPr>
          <p:cNvPr id="55" name="Google Shape;55;p7"/>
          <p:cNvPicPr preferRelativeResize="0"/>
          <p:nvPr/>
        </p:nvPicPr>
        <p:blipFill>
          <a:blip r:embed="rId2">
            <a:alphaModFix/>
          </a:blip>
          <a:stretch>
            <a:fillRect/>
          </a:stretch>
        </p:blipFill>
        <p:spPr>
          <a:xfrm>
            <a:off x="227634" y="4335181"/>
            <a:ext cx="1842375" cy="681656"/>
          </a:xfrm>
          <a:prstGeom prst="rect">
            <a:avLst/>
          </a:prstGeom>
          <a:noFill/>
          <a:ln>
            <a:noFill/>
          </a:ln>
        </p:spPr>
      </p:pic>
      <p:sp>
        <p:nvSpPr>
          <p:cNvPr id="56" name="Google Shape;56;p7"/>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dk1"/>
                </a:solidFill>
                <a:latin typeface="Open Sans"/>
                <a:ea typeface="Open Sans"/>
                <a:cs typeface="Open Sans"/>
                <a:sym typeface="Open Sans"/>
              </a:rPr>
              <a:t>DISCLOSURES</a:t>
            </a:r>
            <a:r>
              <a:rPr lang="en" sz="800">
                <a:solidFill>
                  <a:schemeClr val="dk1"/>
                </a:solidFill>
                <a:latin typeface="Open Sans"/>
                <a:ea typeface="Open Sans"/>
                <a:cs typeface="Open Sans"/>
                <a:sym typeface="Open Sans"/>
              </a:rPr>
              <a:t> </a:t>
            </a:r>
            <a:r>
              <a:rPr lang="en" sz="700">
                <a:solidFill>
                  <a:schemeClr val="dk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dk1"/>
                </a:solidFill>
                <a:latin typeface="Open Sans"/>
                <a:ea typeface="Open Sans"/>
                <a:cs typeface="Open Sans"/>
                <a:sym typeface="Open Sans"/>
              </a:rPr>
              <a:t>.</a:t>
            </a:r>
            <a:endParaRPr sz="7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dk1"/>
              </a:solidFill>
              <a:latin typeface="Open Sans"/>
              <a:ea typeface="Open Sans"/>
              <a:cs typeface="Open Sans"/>
              <a:sym typeface="Open Sans"/>
            </a:endParaRPr>
          </a:p>
        </p:txBody>
      </p:sp>
      <p:sp>
        <p:nvSpPr>
          <p:cNvPr id="57" name="Google Shape;57;p7"/>
          <p:cNvSpPr txBox="1"/>
          <p:nvPr>
            <p:ph type="title"/>
          </p:nvPr>
        </p:nvSpPr>
        <p:spPr>
          <a:xfrm>
            <a:off x="323475" y="2363275"/>
            <a:ext cx="3334200" cy="868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Montserrat Medium"/>
              <a:buNone/>
              <a:defRPr sz="2400">
                <a:latin typeface="Montserrat Medium"/>
                <a:ea typeface="Montserrat Medium"/>
                <a:cs typeface="Montserrat Medium"/>
                <a:sym typeface="Montserrat Medium"/>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58" name="Google Shape;58;p7"/>
          <p:cNvPicPr preferRelativeResize="0"/>
          <p:nvPr/>
        </p:nvPicPr>
        <p:blipFill rotWithShape="1">
          <a:blip r:embed="rId3">
            <a:alphaModFix/>
          </a:blip>
          <a:srcRect b="0" l="0" r="0" t="0"/>
          <a:stretch/>
        </p:blipFill>
        <p:spPr>
          <a:xfrm>
            <a:off x="18679" y="18681"/>
            <a:ext cx="866791" cy="868500"/>
          </a:xfrm>
          <a:prstGeom prst="rect">
            <a:avLst/>
          </a:prstGeom>
          <a:noFill/>
          <a:ln>
            <a:noFill/>
          </a:ln>
        </p:spPr>
      </p:pic>
      <p:sp>
        <p:nvSpPr>
          <p:cNvPr id="59" name="Google Shape;59;p7"/>
          <p:cNvSpPr txBox="1"/>
          <p:nvPr>
            <p:ph idx="1" type="body"/>
          </p:nvPr>
        </p:nvSpPr>
        <p:spPr>
          <a:xfrm>
            <a:off x="323475" y="3149875"/>
            <a:ext cx="3334200" cy="477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1pPr>
            <a:lvl2pPr indent="-317500" lvl="1" marL="91440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guide id="5" pos="2880">
          <p15:clr>
            <a:srgbClr val="FA7B17"/>
          </p15:clr>
        </p15:guide>
        <p15:guide id="6" orient="horz" pos="1620">
          <p15:clr>
            <a:srgbClr val="FA7B17"/>
          </p15:clr>
        </p15:guide>
        <p15:guide id="7" pos="2304">
          <p15:clr>
            <a:srgbClr val="FA7B17"/>
          </p15:clr>
        </p15:guide>
        <p15:guide id="8" pos="345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gure Slide A2">
  <p:cSld name="SECTION_HEADER_1_1_2">
    <p:bg>
      <p:bgPr>
        <a:solidFill>
          <a:schemeClr val="dk1"/>
        </a:solidFill>
      </p:bgPr>
    </p:bg>
    <p:spTree>
      <p:nvGrpSpPr>
        <p:cNvPr id="60" name="Shape 60"/>
        <p:cNvGrpSpPr/>
        <p:nvPr/>
      </p:nvGrpSpPr>
      <p:grpSpPr>
        <a:xfrm>
          <a:off x="0" y="0"/>
          <a:ext cx="0" cy="0"/>
          <a:chOff x="0" y="0"/>
          <a:chExt cx="0" cy="0"/>
        </a:xfrm>
      </p:grpSpPr>
      <p:pic>
        <p:nvPicPr>
          <p:cNvPr id="61" name="Google Shape;61;p8"/>
          <p:cNvPicPr preferRelativeResize="0"/>
          <p:nvPr/>
        </p:nvPicPr>
        <p:blipFill>
          <a:blip r:embed="rId2">
            <a:alphaModFix/>
          </a:blip>
          <a:stretch>
            <a:fillRect/>
          </a:stretch>
        </p:blipFill>
        <p:spPr>
          <a:xfrm>
            <a:off x="227634" y="4335181"/>
            <a:ext cx="1842375" cy="681656"/>
          </a:xfrm>
          <a:prstGeom prst="rect">
            <a:avLst/>
          </a:prstGeom>
          <a:noFill/>
          <a:ln>
            <a:noFill/>
          </a:ln>
        </p:spPr>
      </p:pic>
      <p:sp>
        <p:nvSpPr>
          <p:cNvPr id="62" name="Google Shape;62;p8"/>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lt1"/>
                </a:solidFill>
                <a:latin typeface="Open Sans"/>
                <a:ea typeface="Open Sans"/>
                <a:cs typeface="Open Sans"/>
                <a:sym typeface="Open Sans"/>
              </a:rPr>
              <a:t>DISCLOSURES</a:t>
            </a:r>
            <a:r>
              <a:rPr lang="en" sz="800">
                <a:solidFill>
                  <a:schemeClr val="lt1"/>
                </a:solidFill>
                <a:latin typeface="Open Sans"/>
                <a:ea typeface="Open Sans"/>
                <a:cs typeface="Open Sans"/>
                <a:sym typeface="Open Sans"/>
              </a:rPr>
              <a:t> </a:t>
            </a:r>
            <a:r>
              <a:rPr lang="en" sz="700">
                <a:solidFill>
                  <a:schemeClr val="lt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lt1"/>
                </a:solidFill>
                <a:latin typeface="Open Sans"/>
                <a:ea typeface="Open Sans"/>
                <a:cs typeface="Open Sans"/>
                <a:sym typeface="Open Sans"/>
              </a:rPr>
              <a:t>adviserinfo.sec.gov</a:t>
            </a:r>
            <a:r>
              <a:rPr lang="en" sz="700">
                <a:solidFill>
                  <a:schemeClr val="lt1"/>
                </a:solidFill>
                <a:latin typeface="Open Sans"/>
                <a:ea typeface="Open Sans"/>
                <a:cs typeface="Open Sans"/>
                <a:sym typeface="Open Sans"/>
              </a:rPr>
              <a:t>.</a:t>
            </a:r>
            <a:endParaRPr sz="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lt1"/>
              </a:solidFill>
              <a:latin typeface="Open Sans"/>
              <a:ea typeface="Open Sans"/>
              <a:cs typeface="Open Sans"/>
              <a:sym typeface="Open Sans"/>
            </a:endParaRPr>
          </a:p>
        </p:txBody>
      </p:sp>
      <p:pic>
        <p:nvPicPr>
          <p:cNvPr id="63" name="Google Shape;63;p8"/>
          <p:cNvPicPr preferRelativeResize="0"/>
          <p:nvPr/>
        </p:nvPicPr>
        <p:blipFill rotWithShape="1">
          <a:blip r:embed="rId3">
            <a:alphaModFix/>
          </a:blip>
          <a:srcRect b="0" l="0" r="0" t="0"/>
          <a:stretch/>
        </p:blipFill>
        <p:spPr>
          <a:xfrm>
            <a:off x="28020" y="18680"/>
            <a:ext cx="866789" cy="868500"/>
          </a:xfrm>
          <a:prstGeom prst="rect">
            <a:avLst/>
          </a:prstGeom>
          <a:noFill/>
          <a:ln>
            <a:noFill/>
          </a:ln>
        </p:spPr>
      </p:pic>
      <p:sp>
        <p:nvSpPr>
          <p:cNvPr id="64" name="Google Shape;64;p8"/>
          <p:cNvSpPr txBox="1"/>
          <p:nvPr>
            <p:ph type="title"/>
          </p:nvPr>
        </p:nvSpPr>
        <p:spPr>
          <a:xfrm>
            <a:off x="323475" y="2363275"/>
            <a:ext cx="3334200" cy="868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Montserrat Medium"/>
              <a:buNone/>
              <a:defRPr sz="240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5" name="Google Shape;65;p8"/>
          <p:cNvSpPr txBox="1"/>
          <p:nvPr>
            <p:ph idx="1" type="body"/>
          </p:nvPr>
        </p:nvSpPr>
        <p:spPr>
          <a:xfrm>
            <a:off x="323475" y="3149875"/>
            <a:ext cx="33342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Slide 1">
  <p:cSld name="SECTION_HEADER_1_1_1">
    <p:bg>
      <p:bgPr>
        <a:solidFill>
          <a:srgbClr val="FFFFFF"/>
        </a:solidFill>
      </p:bgPr>
    </p:bg>
    <p:spTree>
      <p:nvGrpSpPr>
        <p:cNvPr id="66" name="Shape 66"/>
        <p:cNvGrpSpPr/>
        <p:nvPr/>
      </p:nvGrpSpPr>
      <p:grpSpPr>
        <a:xfrm>
          <a:off x="0" y="0"/>
          <a:ext cx="0" cy="0"/>
          <a:chOff x="0" y="0"/>
          <a:chExt cx="0" cy="0"/>
        </a:xfrm>
      </p:grpSpPr>
      <p:pic>
        <p:nvPicPr>
          <p:cNvPr id="67" name="Google Shape;67;p9"/>
          <p:cNvPicPr preferRelativeResize="0"/>
          <p:nvPr/>
        </p:nvPicPr>
        <p:blipFill>
          <a:blip r:embed="rId2">
            <a:alphaModFix/>
          </a:blip>
          <a:stretch>
            <a:fillRect/>
          </a:stretch>
        </p:blipFill>
        <p:spPr>
          <a:xfrm>
            <a:off x="227634" y="4335181"/>
            <a:ext cx="1842375" cy="681656"/>
          </a:xfrm>
          <a:prstGeom prst="rect">
            <a:avLst/>
          </a:prstGeom>
          <a:noFill/>
          <a:ln>
            <a:noFill/>
          </a:ln>
        </p:spPr>
      </p:pic>
      <p:pic>
        <p:nvPicPr>
          <p:cNvPr id="68" name="Google Shape;68;p9"/>
          <p:cNvPicPr preferRelativeResize="0"/>
          <p:nvPr/>
        </p:nvPicPr>
        <p:blipFill rotWithShape="1">
          <a:blip r:embed="rId3">
            <a:alphaModFix/>
          </a:blip>
          <a:srcRect b="0" l="0" r="0" t="0"/>
          <a:stretch/>
        </p:blipFill>
        <p:spPr>
          <a:xfrm>
            <a:off x="18679" y="18681"/>
            <a:ext cx="866791" cy="868500"/>
          </a:xfrm>
          <a:prstGeom prst="rect">
            <a:avLst/>
          </a:prstGeom>
          <a:noFill/>
          <a:ln>
            <a:noFill/>
          </a:ln>
        </p:spPr>
      </p:pic>
      <p:sp>
        <p:nvSpPr>
          <p:cNvPr id="69" name="Google Shape;69;p9"/>
          <p:cNvSpPr txBox="1"/>
          <p:nvPr>
            <p:ph type="title"/>
          </p:nvPr>
        </p:nvSpPr>
        <p:spPr>
          <a:xfrm>
            <a:off x="323475" y="2363275"/>
            <a:ext cx="3334200" cy="868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Montserrat Black"/>
              <a:buNone/>
              <a:defRPr sz="2400">
                <a:latin typeface="Montserrat Black"/>
                <a:ea typeface="Montserrat Black"/>
                <a:cs typeface="Montserrat Black"/>
                <a:sym typeface="Montserrat Black"/>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0" name="Google Shape;70;p9"/>
          <p:cNvSpPr txBox="1"/>
          <p:nvPr>
            <p:ph idx="1" type="body"/>
          </p:nvPr>
        </p:nvSpPr>
        <p:spPr>
          <a:xfrm>
            <a:off x="5486400" y="457200"/>
            <a:ext cx="32004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1pPr>
            <a:lvl2pPr indent="-317500" lvl="1" marL="914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71" name="Google Shape;71;p9"/>
          <p:cNvSpPr txBox="1"/>
          <p:nvPr>
            <p:ph idx="2" type="body"/>
          </p:nvPr>
        </p:nvSpPr>
        <p:spPr>
          <a:xfrm>
            <a:off x="5486400" y="1759788"/>
            <a:ext cx="32004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1pPr>
            <a:lvl2pPr indent="-317500" lvl="1" marL="914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72" name="Google Shape;72;p9"/>
          <p:cNvSpPr txBox="1"/>
          <p:nvPr>
            <p:ph idx="3" type="body"/>
          </p:nvPr>
        </p:nvSpPr>
        <p:spPr>
          <a:xfrm>
            <a:off x="5486400" y="3062375"/>
            <a:ext cx="32004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Open Sans"/>
              <a:buChar char="✱"/>
              <a:defRPr sz="1400">
                <a:solidFill>
                  <a:schemeClr val="dk1"/>
                </a:solidFill>
                <a:latin typeface="Open Sans"/>
                <a:ea typeface="Open Sans"/>
                <a:cs typeface="Open Sans"/>
                <a:sym typeface="Open Sans"/>
              </a:defRPr>
            </a:lvl1pPr>
            <a:lvl2pPr indent="-317500" lvl="1" marL="914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73" name="Google Shape;73;p9"/>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dk1"/>
                </a:solidFill>
                <a:latin typeface="Open Sans"/>
                <a:ea typeface="Open Sans"/>
                <a:cs typeface="Open Sans"/>
                <a:sym typeface="Open Sans"/>
              </a:rPr>
              <a:t>DISCLOSURES</a:t>
            </a:r>
            <a:r>
              <a:rPr lang="en" sz="800">
                <a:solidFill>
                  <a:schemeClr val="dk1"/>
                </a:solidFill>
                <a:latin typeface="Open Sans"/>
                <a:ea typeface="Open Sans"/>
                <a:cs typeface="Open Sans"/>
                <a:sym typeface="Open Sans"/>
              </a:rPr>
              <a:t> </a:t>
            </a:r>
            <a:r>
              <a:rPr lang="en" sz="700">
                <a:solidFill>
                  <a:schemeClr val="dk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dk1"/>
                </a:solidFill>
                <a:latin typeface="Open Sans"/>
                <a:ea typeface="Open Sans"/>
                <a:cs typeface="Open Sans"/>
                <a:sym typeface="Open Sans"/>
              </a:rPr>
              <a:t>.</a:t>
            </a:r>
            <a:endParaRPr sz="7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800">
              <a:solidFill>
                <a:schemeClr val="dk1"/>
              </a:solidFill>
              <a:latin typeface="Open Sans"/>
              <a:ea typeface="Open Sans"/>
              <a:cs typeface="Open Sans"/>
              <a:sym typeface="Open Sans"/>
            </a:endParaRPr>
          </a:p>
        </p:txBody>
      </p:sp>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guide id="5" orient="horz" pos="1620">
          <p15:clr>
            <a:srgbClr val="FA7B17"/>
          </p15:clr>
        </p15:guide>
        <p15:guide id="6" pos="2880">
          <p15:clr>
            <a:srgbClr val="FA7B17"/>
          </p15:clr>
        </p15:guide>
        <p15:guide id="7" pos="345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Slide 2">
  <p:cSld name="SECTION_HEADER_1_1_1_3">
    <p:bg>
      <p:bgPr>
        <a:solidFill>
          <a:schemeClr val="dk1"/>
        </a:solidFill>
      </p:bgPr>
    </p:bg>
    <p:spTree>
      <p:nvGrpSpPr>
        <p:cNvPr id="74" name="Shape 74"/>
        <p:cNvGrpSpPr/>
        <p:nvPr/>
      </p:nvGrpSpPr>
      <p:grpSpPr>
        <a:xfrm>
          <a:off x="0" y="0"/>
          <a:ext cx="0" cy="0"/>
          <a:chOff x="0" y="0"/>
          <a:chExt cx="0" cy="0"/>
        </a:xfrm>
      </p:grpSpPr>
      <p:pic>
        <p:nvPicPr>
          <p:cNvPr id="75" name="Google Shape;75;p10"/>
          <p:cNvPicPr preferRelativeResize="0"/>
          <p:nvPr/>
        </p:nvPicPr>
        <p:blipFill>
          <a:blip r:embed="rId2">
            <a:alphaModFix/>
          </a:blip>
          <a:stretch>
            <a:fillRect/>
          </a:stretch>
        </p:blipFill>
        <p:spPr>
          <a:xfrm>
            <a:off x="227634" y="4335181"/>
            <a:ext cx="1842375" cy="681656"/>
          </a:xfrm>
          <a:prstGeom prst="rect">
            <a:avLst/>
          </a:prstGeom>
          <a:noFill/>
          <a:ln>
            <a:noFill/>
          </a:ln>
        </p:spPr>
      </p:pic>
      <p:sp>
        <p:nvSpPr>
          <p:cNvPr id="76" name="Google Shape;76;p10"/>
          <p:cNvSpPr txBox="1"/>
          <p:nvPr/>
        </p:nvSpPr>
        <p:spPr>
          <a:xfrm>
            <a:off x="2070014" y="4353964"/>
            <a:ext cx="6877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chemeClr val="lt1"/>
                </a:solidFill>
                <a:latin typeface="Open Sans"/>
                <a:ea typeface="Open Sans"/>
                <a:cs typeface="Open Sans"/>
                <a:sym typeface="Open Sans"/>
              </a:rPr>
              <a:t>DISCLOSURES</a:t>
            </a:r>
            <a:r>
              <a:rPr lang="en" sz="800">
                <a:solidFill>
                  <a:schemeClr val="lt1"/>
                </a:solidFill>
                <a:latin typeface="Open Sans"/>
                <a:ea typeface="Open Sans"/>
                <a:cs typeface="Open Sans"/>
                <a:sym typeface="Open Sans"/>
              </a:rPr>
              <a:t> </a:t>
            </a:r>
            <a:r>
              <a:rPr lang="en" sz="700">
                <a:solidFill>
                  <a:schemeClr val="lt1"/>
                </a:solidFill>
                <a:latin typeface="Open Sans"/>
                <a:ea typeface="Open Sans"/>
                <a:cs typeface="Open Sans"/>
                <a:sym typeface="Open Sans"/>
              </a:rPr>
              <a:t>Portfolio management and subadvisor services are offered through XY Investment Solutions (XYIS), a Securities Exchange Commission registered investment advisor based in Bozeman, MT. XYIS and its representatives are in compliance with the current filing requirements imposed upon Securities Exchange Commission registered investment advisors by those states in which XYIS maintains clients. For a detailed discussion of XYIS and its advisory fees, see the firm’s Form ADV Part 1 and 2A on file with the SEC at </a:t>
            </a:r>
            <a:r>
              <a:rPr lang="en" sz="700" u="sng">
                <a:solidFill>
                  <a:schemeClr val="accent2"/>
                </a:solidFill>
                <a:latin typeface="Open Sans"/>
                <a:ea typeface="Open Sans"/>
                <a:cs typeface="Open Sans"/>
                <a:sym typeface="Open Sans"/>
              </a:rPr>
              <a:t>adviserinfo.sec.gov</a:t>
            </a:r>
            <a:r>
              <a:rPr lang="en" sz="700">
                <a:solidFill>
                  <a:schemeClr val="lt1"/>
                </a:solidFill>
                <a:latin typeface="Open Sans"/>
                <a:ea typeface="Open Sans"/>
                <a:cs typeface="Open Sans"/>
                <a:sym typeface="Open Sans"/>
              </a:rPr>
              <a:t>.</a:t>
            </a:r>
            <a:endParaRPr sz="800">
              <a:solidFill>
                <a:schemeClr val="dk1"/>
              </a:solidFill>
              <a:latin typeface="Open Sans"/>
              <a:ea typeface="Open Sans"/>
              <a:cs typeface="Open Sans"/>
              <a:sym typeface="Open Sans"/>
            </a:endParaRPr>
          </a:p>
        </p:txBody>
      </p:sp>
      <p:pic>
        <p:nvPicPr>
          <p:cNvPr id="77" name="Google Shape;77;p10"/>
          <p:cNvPicPr preferRelativeResize="0"/>
          <p:nvPr/>
        </p:nvPicPr>
        <p:blipFill rotWithShape="1">
          <a:blip r:embed="rId3">
            <a:alphaModFix/>
          </a:blip>
          <a:srcRect b="0" l="0" r="0" t="0"/>
          <a:stretch/>
        </p:blipFill>
        <p:spPr>
          <a:xfrm>
            <a:off x="18679" y="18681"/>
            <a:ext cx="866791" cy="868500"/>
          </a:xfrm>
          <a:prstGeom prst="rect">
            <a:avLst/>
          </a:prstGeom>
          <a:noFill/>
          <a:ln>
            <a:noFill/>
          </a:ln>
        </p:spPr>
      </p:pic>
      <p:sp>
        <p:nvSpPr>
          <p:cNvPr id="78" name="Google Shape;78;p10"/>
          <p:cNvSpPr txBox="1"/>
          <p:nvPr>
            <p:ph type="title"/>
          </p:nvPr>
        </p:nvSpPr>
        <p:spPr>
          <a:xfrm>
            <a:off x="323475" y="2363275"/>
            <a:ext cx="3334200" cy="868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Montserrat Black"/>
              <a:buNone/>
              <a:defRPr sz="2400">
                <a:solidFill>
                  <a:schemeClr val="lt1"/>
                </a:solidFill>
                <a:latin typeface="Montserrat Black"/>
                <a:ea typeface="Montserrat Black"/>
                <a:cs typeface="Montserrat Black"/>
                <a:sym typeface="Montserrat Black"/>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9" name="Google Shape;79;p10"/>
          <p:cNvSpPr txBox="1"/>
          <p:nvPr>
            <p:ph idx="1" type="body"/>
          </p:nvPr>
        </p:nvSpPr>
        <p:spPr>
          <a:xfrm>
            <a:off x="5486400" y="457200"/>
            <a:ext cx="32004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
        <p:nvSpPr>
          <p:cNvPr id="80" name="Google Shape;80;p10"/>
          <p:cNvSpPr txBox="1"/>
          <p:nvPr>
            <p:ph idx="2" type="body"/>
          </p:nvPr>
        </p:nvSpPr>
        <p:spPr>
          <a:xfrm>
            <a:off x="5486400" y="1759788"/>
            <a:ext cx="32004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
        <p:nvSpPr>
          <p:cNvPr id="81" name="Google Shape;81;p10"/>
          <p:cNvSpPr txBox="1"/>
          <p:nvPr>
            <p:ph idx="3" type="body"/>
          </p:nvPr>
        </p:nvSpPr>
        <p:spPr>
          <a:xfrm>
            <a:off x="5486400" y="3062375"/>
            <a:ext cx="3200400" cy="477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Tree>
  </p:cSld>
  <p:clrMapOvr>
    <a:masterClrMapping/>
  </p:clrMapOvr>
  <p:extLst>
    <p:ext uri="{DCECCB84-F9BA-43D5-87BE-67443E8EF086}">
      <p15:sldGuideLst>
        <p15:guide id="1" pos="288">
          <p15:clr>
            <a:srgbClr val="FA7B17"/>
          </p15:clr>
        </p15:guide>
        <p15:guide id="2" orient="horz" pos="288">
          <p15:clr>
            <a:srgbClr val="FA7B17"/>
          </p15:clr>
        </p15:guide>
        <p15:guide id="3" orient="horz" pos="2949">
          <p15:clr>
            <a:srgbClr val="FA7B17"/>
          </p15:clr>
        </p15:guide>
        <p15:guide id="4" pos="5472">
          <p15:clr>
            <a:srgbClr val="FA7B17"/>
          </p15:clr>
        </p15:guide>
        <p15:guide id="5" orient="horz" pos="1620">
          <p15:clr>
            <a:srgbClr val="FA7B17"/>
          </p15:clr>
        </p15:guide>
        <p15:guide id="6" pos="2880">
          <p15:clr>
            <a:srgbClr val="FA7B17"/>
          </p15:clr>
        </p15:guide>
        <p15:guide id="7" pos="3456">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s://drive.google.com/file/d/1DMIPLMc2o7DErnLgqQtam7OtH8rg1sT-/view?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type="ctrTitle"/>
          </p:nvPr>
        </p:nvSpPr>
        <p:spPr>
          <a:xfrm>
            <a:off x="311700" y="2408800"/>
            <a:ext cx="8520600" cy="161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Monthly Office Hours</a:t>
            </a:r>
            <a:endParaRPr/>
          </a:p>
        </p:txBody>
      </p:sp>
      <p:sp>
        <p:nvSpPr>
          <p:cNvPr id="135" name="Google Shape;135;p17"/>
          <p:cNvSpPr txBox="1"/>
          <p:nvPr>
            <p:ph idx="1" type="subTitle"/>
          </p:nvPr>
        </p:nvSpPr>
        <p:spPr>
          <a:xfrm>
            <a:off x="311700" y="4269622"/>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ExtraBold"/>
                <a:ea typeface="Open Sans ExtraBold"/>
                <a:cs typeface="Open Sans ExtraBold"/>
                <a:sym typeface="Open Sans ExtraBold"/>
              </a:rPr>
              <a:t>August 10, 2022 Edition</a:t>
            </a:r>
            <a:endParaRPr>
              <a:latin typeface="Open Sans ExtraBold"/>
              <a:ea typeface="Open Sans ExtraBold"/>
              <a:cs typeface="Open Sans ExtraBold"/>
              <a:sym typeface="Open Sans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323475" y="2363275"/>
            <a:ext cx="3334200" cy="8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TODAY’S AGENDA</a:t>
            </a:r>
            <a:endParaRPr/>
          </a:p>
        </p:txBody>
      </p:sp>
      <p:sp>
        <p:nvSpPr>
          <p:cNvPr id="141" name="Google Shape;141;p18"/>
          <p:cNvSpPr txBox="1"/>
          <p:nvPr>
            <p:ph idx="2" type="body"/>
          </p:nvPr>
        </p:nvSpPr>
        <p:spPr>
          <a:xfrm>
            <a:off x="5257800" y="1759810"/>
            <a:ext cx="3429000" cy="868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pen Sans ExtraBold"/>
                <a:ea typeface="Open Sans ExtraBold"/>
                <a:cs typeface="Open Sans ExtraBold"/>
                <a:sym typeface="Open Sans ExtraBold"/>
              </a:rPr>
              <a:t>PRICING UPDATE</a:t>
            </a:r>
            <a:endParaRPr sz="1800">
              <a:latin typeface="Open Sans ExtraBold"/>
              <a:ea typeface="Open Sans ExtraBold"/>
              <a:cs typeface="Open Sans ExtraBold"/>
              <a:sym typeface="Open Sans ExtraBold"/>
            </a:endParaRPr>
          </a:p>
          <a:p>
            <a:pPr indent="0" lvl="0" marL="0" rtl="0" algn="l">
              <a:lnSpc>
                <a:spcPct val="100000"/>
              </a:lnSpc>
              <a:spcBef>
                <a:spcPts val="0"/>
              </a:spcBef>
              <a:spcAft>
                <a:spcPts val="0"/>
              </a:spcAft>
              <a:buNone/>
            </a:pPr>
            <a:r>
              <a:t/>
            </a:r>
            <a:endParaRPr/>
          </a:p>
        </p:txBody>
      </p:sp>
      <p:sp>
        <p:nvSpPr>
          <p:cNvPr id="142" name="Google Shape;142;p18"/>
          <p:cNvSpPr txBox="1"/>
          <p:nvPr>
            <p:ph idx="1" type="body"/>
          </p:nvPr>
        </p:nvSpPr>
        <p:spPr>
          <a:xfrm>
            <a:off x="5257800" y="457200"/>
            <a:ext cx="3573900" cy="868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Open Sans ExtraBold"/>
                <a:ea typeface="Open Sans ExtraBold"/>
                <a:cs typeface="Open Sans ExtraBold"/>
                <a:sym typeface="Open Sans ExtraBold"/>
              </a:rPr>
              <a:t>TECH TIPS &amp; UPDATES</a:t>
            </a:r>
            <a:endParaRPr sz="1800">
              <a:latin typeface="Open Sans ExtraBold"/>
              <a:ea typeface="Open Sans ExtraBold"/>
              <a:cs typeface="Open Sans ExtraBold"/>
              <a:sym typeface="Open Sans ExtraBold"/>
            </a:endParaRPr>
          </a:p>
          <a:p>
            <a:pPr indent="0" lvl="0" marL="0" rtl="0" algn="l">
              <a:lnSpc>
                <a:spcPct val="100000"/>
              </a:lnSpc>
              <a:spcBef>
                <a:spcPts val="0"/>
              </a:spcBef>
              <a:spcAft>
                <a:spcPts val="0"/>
              </a:spcAft>
              <a:buNone/>
            </a:pPr>
            <a:r>
              <a:rPr lang="en" sz="1150"/>
              <a:t>Integrations, Advisor Portal changes, and more</a:t>
            </a:r>
            <a:endParaRPr sz="1150">
              <a:latin typeface="Open Sans ExtraBold"/>
              <a:ea typeface="Open Sans ExtraBold"/>
              <a:cs typeface="Open Sans ExtraBold"/>
              <a:sym typeface="Open Sans ExtraBold"/>
            </a:endParaRPr>
          </a:p>
        </p:txBody>
      </p:sp>
      <p:sp>
        <p:nvSpPr>
          <p:cNvPr id="143" name="Google Shape;143;p18"/>
          <p:cNvSpPr txBox="1"/>
          <p:nvPr/>
        </p:nvSpPr>
        <p:spPr>
          <a:xfrm>
            <a:off x="4572000" y="457200"/>
            <a:ext cx="685800" cy="685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Montserrat"/>
                <a:ea typeface="Montserrat"/>
                <a:cs typeface="Montserrat"/>
                <a:sym typeface="Montserrat"/>
              </a:rPr>
              <a:t>1</a:t>
            </a:r>
            <a:endParaRPr b="1" sz="3600">
              <a:solidFill>
                <a:schemeClr val="dk1"/>
              </a:solidFill>
              <a:latin typeface="Montserrat"/>
              <a:ea typeface="Montserrat"/>
              <a:cs typeface="Montserrat"/>
              <a:sym typeface="Montserrat"/>
            </a:endParaRPr>
          </a:p>
        </p:txBody>
      </p:sp>
      <p:sp>
        <p:nvSpPr>
          <p:cNvPr id="144" name="Google Shape;144;p18"/>
          <p:cNvSpPr txBox="1"/>
          <p:nvPr/>
        </p:nvSpPr>
        <p:spPr>
          <a:xfrm>
            <a:off x="4572000" y="1759788"/>
            <a:ext cx="685800" cy="685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Montserrat"/>
                <a:ea typeface="Montserrat"/>
                <a:cs typeface="Montserrat"/>
                <a:sym typeface="Montserrat"/>
              </a:rPr>
              <a:t>2</a:t>
            </a:r>
            <a:endParaRPr b="1" sz="3600">
              <a:solidFill>
                <a:schemeClr val="dk1"/>
              </a:solidFill>
              <a:latin typeface="Montserrat"/>
              <a:ea typeface="Montserrat"/>
              <a:cs typeface="Montserrat"/>
              <a:sym typeface="Montserrat"/>
            </a:endParaRPr>
          </a:p>
        </p:txBody>
      </p:sp>
      <p:sp>
        <p:nvSpPr>
          <p:cNvPr id="145" name="Google Shape;145;p18"/>
          <p:cNvSpPr txBox="1"/>
          <p:nvPr/>
        </p:nvSpPr>
        <p:spPr>
          <a:xfrm>
            <a:off x="5257800" y="3062375"/>
            <a:ext cx="35364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547C"/>
                </a:solidFill>
                <a:latin typeface="Open Sans ExtraBold"/>
                <a:ea typeface="Open Sans ExtraBold"/>
                <a:cs typeface="Open Sans ExtraBold"/>
                <a:sym typeface="Open Sans ExtraBold"/>
              </a:rPr>
              <a:t>#XYPNLIVE 2022</a:t>
            </a:r>
            <a:endParaRPr sz="1800">
              <a:solidFill>
                <a:srgbClr val="26547C"/>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150">
                <a:solidFill>
                  <a:srgbClr val="26547C"/>
                </a:solidFill>
                <a:latin typeface="Open Sans"/>
                <a:ea typeface="Open Sans"/>
                <a:cs typeface="Open Sans"/>
                <a:sym typeface="Open Sans"/>
              </a:rPr>
              <a:t>It’s going to be even more fun than you thought!</a:t>
            </a:r>
            <a:endParaRPr sz="1150">
              <a:solidFill>
                <a:srgbClr val="26547C"/>
              </a:solidFill>
              <a:latin typeface="Open Sans"/>
              <a:ea typeface="Open Sans"/>
              <a:cs typeface="Open Sans"/>
              <a:sym typeface="Open Sans"/>
            </a:endParaRPr>
          </a:p>
        </p:txBody>
      </p:sp>
      <p:sp>
        <p:nvSpPr>
          <p:cNvPr id="146" name="Google Shape;146;p18"/>
          <p:cNvSpPr txBox="1"/>
          <p:nvPr/>
        </p:nvSpPr>
        <p:spPr>
          <a:xfrm>
            <a:off x="4572000" y="3062388"/>
            <a:ext cx="685800" cy="685800"/>
          </a:xfrm>
          <a:prstGeom prst="rect">
            <a:avLst/>
          </a:prstGeom>
          <a:noFill/>
          <a:ln cap="flat" cmpd="sng" w="9525">
            <a:solidFill>
              <a:srgbClr val="26547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26547C"/>
                </a:solidFill>
                <a:latin typeface="Montserrat"/>
                <a:ea typeface="Montserrat"/>
                <a:cs typeface="Montserrat"/>
                <a:sym typeface="Montserrat"/>
              </a:rPr>
              <a:t>3</a:t>
            </a:r>
            <a:endParaRPr b="1" sz="3600">
              <a:solidFill>
                <a:srgbClr val="26547C"/>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idx="2" type="body"/>
          </p:nvPr>
        </p:nvSpPr>
        <p:spPr>
          <a:xfrm>
            <a:off x="5486400" y="1759788"/>
            <a:ext cx="3200400" cy="47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t>RISK TOLERANCE QUESTIONNAIRE</a:t>
            </a:r>
            <a:endParaRPr b="1" sz="1600"/>
          </a:p>
          <a:p>
            <a:pPr indent="0" lvl="0" marL="0" rtl="0" algn="l">
              <a:lnSpc>
                <a:spcPct val="100000"/>
              </a:lnSpc>
              <a:spcBef>
                <a:spcPts val="0"/>
              </a:spcBef>
              <a:spcAft>
                <a:spcPts val="0"/>
              </a:spcAft>
              <a:buNone/>
            </a:pPr>
            <a:r>
              <a:rPr i="1" lang="en" sz="1300"/>
              <a:t>Check out the new look in </a:t>
            </a:r>
            <a:r>
              <a:rPr i="1" lang="en" sz="1300" u="sng">
                <a:solidFill>
                  <a:schemeClr val="hlink"/>
                </a:solidFill>
                <a:hlinkClick r:id="rId3"/>
              </a:rPr>
              <a:t>this video</a:t>
            </a:r>
            <a:endParaRPr i="1" sz="1300"/>
          </a:p>
          <a:p>
            <a:pPr indent="0" lvl="0" marL="0" rtl="0" algn="l">
              <a:lnSpc>
                <a:spcPct val="100000"/>
              </a:lnSpc>
              <a:spcBef>
                <a:spcPts val="0"/>
              </a:spcBef>
              <a:spcAft>
                <a:spcPts val="0"/>
              </a:spcAft>
              <a:buNone/>
            </a:pPr>
            <a:r>
              <a:t/>
            </a:r>
            <a:endParaRPr b="1" sz="1600"/>
          </a:p>
        </p:txBody>
      </p:sp>
      <p:sp>
        <p:nvSpPr>
          <p:cNvPr id="152" name="Google Shape;152;p19"/>
          <p:cNvSpPr txBox="1"/>
          <p:nvPr>
            <p:ph idx="1" type="body"/>
          </p:nvPr>
        </p:nvSpPr>
        <p:spPr>
          <a:xfrm>
            <a:off x="5486400" y="457200"/>
            <a:ext cx="3610800" cy="68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t>RIGHTCAPITAL &amp; ORION</a:t>
            </a:r>
            <a:endParaRPr b="1" sz="1600"/>
          </a:p>
          <a:p>
            <a:pPr indent="0" lvl="0" marL="0" rtl="0" algn="l">
              <a:lnSpc>
                <a:spcPct val="100000"/>
              </a:lnSpc>
              <a:spcBef>
                <a:spcPts val="0"/>
              </a:spcBef>
              <a:spcAft>
                <a:spcPts val="0"/>
              </a:spcAft>
              <a:buNone/>
            </a:pPr>
            <a:r>
              <a:rPr i="1" lang="en" sz="1300"/>
              <a:t>Integration improvements coming soon!</a:t>
            </a:r>
            <a:endParaRPr i="1" sz="1300"/>
          </a:p>
        </p:txBody>
      </p:sp>
      <p:sp>
        <p:nvSpPr>
          <p:cNvPr id="153" name="Google Shape;153;p19"/>
          <p:cNvSpPr txBox="1"/>
          <p:nvPr>
            <p:ph type="title"/>
          </p:nvPr>
        </p:nvSpPr>
        <p:spPr>
          <a:xfrm>
            <a:off x="332450" y="2935600"/>
            <a:ext cx="3904500" cy="113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 Updates &amp; Tips</a:t>
            </a:r>
            <a:endParaRPr/>
          </a:p>
          <a:p>
            <a:pPr indent="0" lvl="0" marL="0" rtl="0" algn="l">
              <a:spcBef>
                <a:spcPts val="0"/>
              </a:spcBef>
              <a:spcAft>
                <a:spcPts val="0"/>
              </a:spcAft>
              <a:buNone/>
            </a:pPr>
            <a:r>
              <a:t/>
            </a:r>
            <a:endParaRPr sz="1600">
              <a:latin typeface="Montserrat"/>
              <a:ea typeface="Montserrat"/>
              <a:cs typeface="Montserrat"/>
              <a:sym typeface="Montserrat"/>
            </a:endParaRPr>
          </a:p>
        </p:txBody>
      </p:sp>
      <p:sp>
        <p:nvSpPr>
          <p:cNvPr id="154" name="Google Shape;154;p19"/>
          <p:cNvSpPr txBox="1"/>
          <p:nvPr>
            <p:ph idx="3" type="body"/>
          </p:nvPr>
        </p:nvSpPr>
        <p:spPr>
          <a:xfrm>
            <a:off x="5486400" y="3062375"/>
            <a:ext cx="3200400" cy="47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t>TIPS OF THE MONTH</a:t>
            </a:r>
            <a:endParaRPr b="1" sz="1600"/>
          </a:p>
          <a:p>
            <a:pPr indent="0" lvl="0" marL="0" rtl="0" algn="l">
              <a:lnSpc>
                <a:spcPct val="100000"/>
              </a:lnSpc>
              <a:spcBef>
                <a:spcPts val="0"/>
              </a:spcBef>
              <a:spcAft>
                <a:spcPts val="0"/>
              </a:spcAft>
              <a:buNone/>
            </a:pPr>
            <a:r>
              <a:rPr i="1" lang="en" sz="1300"/>
              <a:t>Use Chrome and clear your cache often</a:t>
            </a:r>
            <a:endParaRPr i="1" sz="1300"/>
          </a:p>
        </p:txBody>
      </p:sp>
      <p:sp>
        <p:nvSpPr>
          <p:cNvPr id="155" name="Google Shape;155;p19"/>
          <p:cNvSpPr txBox="1"/>
          <p:nvPr/>
        </p:nvSpPr>
        <p:spPr>
          <a:xfrm>
            <a:off x="4800600" y="457200"/>
            <a:ext cx="685800" cy="685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Montserrat"/>
                <a:ea typeface="Montserrat"/>
                <a:cs typeface="Montserrat"/>
                <a:sym typeface="Montserrat"/>
              </a:rPr>
              <a:t>1</a:t>
            </a:r>
            <a:endParaRPr b="1" sz="3600">
              <a:solidFill>
                <a:schemeClr val="lt1"/>
              </a:solidFill>
              <a:latin typeface="Montserrat"/>
              <a:ea typeface="Montserrat"/>
              <a:cs typeface="Montserrat"/>
              <a:sym typeface="Montserrat"/>
            </a:endParaRPr>
          </a:p>
        </p:txBody>
      </p:sp>
      <p:sp>
        <p:nvSpPr>
          <p:cNvPr id="156" name="Google Shape;156;p19"/>
          <p:cNvSpPr txBox="1"/>
          <p:nvPr/>
        </p:nvSpPr>
        <p:spPr>
          <a:xfrm>
            <a:off x="4800600" y="1759788"/>
            <a:ext cx="685800" cy="685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Montserrat"/>
                <a:ea typeface="Montserrat"/>
                <a:cs typeface="Montserrat"/>
                <a:sym typeface="Montserrat"/>
              </a:rPr>
              <a:t>2</a:t>
            </a:r>
            <a:endParaRPr b="1" sz="3600">
              <a:solidFill>
                <a:schemeClr val="lt1"/>
              </a:solidFill>
              <a:latin typeface="Montserrat"/>
              <a:ea typeface="Montserrat"/>
              <a:cs typeface="Montserrat"/>
              <a:sym typeface="Montserrat"/>
            </a:endParaRPr>
          </a:p>
        </p:txBody>
      </p:sp>
      <p:sp>
        <p:nvSpPr>
          <p:cNvPr id="157" name="Google Shape;157;p19"/>
          <p:cNvSpPr txBox="1"/>
          <p:nvPr/>
        </p:nvSpPr>
        <p:spPr>
          <a:xfrm>
            <a:off x="4800600" y="3062388"/>
            <a:ext cx="685800" cy="685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Montserrat"/>
                <a:ea typeface="Montserrat"/>
                <a:cs typeface="Montserrat"/>
                <a:sym typeface="Montserrat"/>
              </a:rPr>
              <a:t>3</a:t>
            </a:r>
            <a:endParaRPr b="1" sz="36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1" name="Shape 161"/>
        <p:cNvGrpSpPr/>
        <p:nvPr/>
      </p:nvGrpSpPr>
      <p:grpSpPr>
        <a:xfrm>
          <a:off x="0" y="0"/>
          <a:ext cx="0" cy="0"/>
          <a:chOff x="0" y="0"/>
          <a:chExt cx="0" cy="0"/>
        </a:xfrm>
      </p:grpSpPr>
      <p:sp>
        <p:nvSpPr>
          <p:cNvPr id="162" name="Google Shape;162;p20"/>
          <p:cNvSpPr txBox="1"/>
          <p:nvPr/>
        </p:nvSpPr>
        <p:spPr>
          <a:xfrm>
            <a:off x="790150" y="387725"/>
            <a:ext cx="74268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Montserrat ExtraBold"/>
                <a:ea typeface="Montserrat ExtraBold"/>
                <a:cs typeface="Montserrat ExtraBold"/>
                <a:sym typeface="Montserrat ExtraBold"/>
              </a:rPr>
              <a:t>Pricing Update</a:t>
            </a:r>
            <a:endParaRPr sz="25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None/>
            </a:pPr>
            <a:r>
              <a:t/>
            </a:r>
            <a:endParaRPr sz="2400">
              <a:solidFill>
                <a:srgbClr val="26547C"/>
              </a:solidFill>
              <a:latin typeface="Montserrat Black"/>
              <a:ea typeface="Montserrat Black"/>
              <a:cs typeface="Montserrat Black"/>
              <a:sym typeface="Montserrat Black"/>
            </a:endParaRPr>
          </a:p>
        </p:txBody>
      </p:sp>
      <p:sp>
        <p:nvSpPr>
          <p:cNvPr id="163" name="Google Shape;163;p20"/>
          <p:cNvSpPr txBox="1"/>
          <p:nvPr/>
        </p:nvSpPr>
        <p:spPr>
          <a:xfrm>
            <a:off x="790150" y="1307450"/>
            <a:ext cx="7463400" cy="28746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The 10 BPS discount on personal accounts is being discontinued</a:t>
            </a:r>
            <a:endParaRPr sz="1500">
              <a:solidFill>
                <a:schemeClr val="dk1"/>
              </a:solidFill>
              <a:latin typeface="Open Sans"/>
              <a:ea typeface="Open Sans"/>
              <a:cs typeface="Open Sans"/>
              <a:sym typeface="Open Sans"/>
            </a:endParaRPr>
          </a:p>
          <a:p>
            <a:pPr indent="0" lvl="0" marL="457200" rtl="0" algn="l">
              <a:spcBef>
                <a:spcPts val="0"/>
              </a:spcBef>
              <a:spcAft>
                <a:spcPts val="0"/>
              </a:spcAft>
              <a:buNone/>
            </a:pPr>
            <a:r>
              <a:t/>
            </a:r>
            <a:endParaRPr sz="1500">
              <a:solidFill>
                <a:schemeClr val="dk1"/>
              </a:solidFill>
              <a:latin typeface="Open Sans"/>
              <a:ea typeface="Open Sans"/>
              <a:cs typeface="Open Sans"/>
              <a:sym typeface="Open Sans"/>
            </a:endParaRPr>
          </a:p>
          <a:p>
            <a:pPr indent="-323850" lvl="0" marL="457200" rtl="0" algn="l">
              <a:spcBef>
                <a:spcPts val="0"/>
              </a:spcBef>
              <a:spcAft>
                <a:spcPts val="0"/>
              </a:spcAft>
              <a:buClr>
                <a:schemeClr val="dk1"/>
              </a:buClr>
              <a:buSzPts val="1500"/>
              <a:buChar char="●"/>
            </a:pPr>
            <a:r>
              <a:rPr lang="en" sz="1500">
                <a:solidFill>
                  <a:schemeClr val="dk1"/>
                </a:solidFill>
                <a:latin typeface="Open Sans"/>
                <a:ea typeface="Open Sans"/>
                <a:cs typeface="Open Sans"/>
                <a:sym typeface="Open Sans"/>
              </a:rPr>
              <a:t>Those currently on the platform will continue to receive the discount through </a:t>
            </a:r>
            <a:r>
              <a:rPr i="1" lang="en" sz="1500">
                <a:solidFill>
                  <a:schemeClr val="dk1"/>
                </a:solidFill>
                <a:latin typeface="Open Sans ExtraBold"/>
                <a:ea typeface="Open Sans ExtraBold"/>
                <a:cs typeface="Open Sans ExtraBold"/>
                <a:sym typeface="Open Sans ExtraBold"/>
              </a:rPr>
              <a:t>December 31, 2022</a:t>
            </a:r>
            <a:endParaRPr sz="1500">
              <a:solidFill>
                <a:schemeClr val="dk1"/>
              </a:solidFill>
              <a:latin typeface="Open Sans"/>
              <a:ea typeface="Open Sans"/>
              <a:cs typeface="Open Sans"/>
              <a:sym typeface="Open Sans"/>
            </a:endParaRPr>
          </a:p>
          <a:p>
            <a:pPr indent="0" lvl="0" marL="457200" rtl="0" algn="l">
              <a:spcBef>
                <a:spcPts val="0"/>
              </a:spcBef>
              <a:spcAft>
                <a:spcPts val="0"/>
              </a:spcAft>
              <a:buNone/>
            </a:pPr>
            <a:r>
              <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When should you expect to see this change?</a:t>
            </a:r>
            <a:endParaRPr sz="1500">
              <a:solidFill>
                <a:schemeClr val="dk1"/>
              </a:solidFill>
              <a:latin typeface="Open Sans"/>
              <a:ea typeface="Open Sans"/>
              <a:cs typeface="Open Sans"/>
              <a:sym typeface="Open Sans"/>
            </a:endParaRPr>
          </a:p>
          <a:p>
            <a:pPr indent="-323850" lvl="1" marL="914400" rtl="0" algn="l">
              <a:lnSpc>
                <a:spcPct val="115000"/>
              </a:lnSpc>
              <a:spcBef>
                <a:spcPts val="0"/>
              </a:spcBef>
              <a:spcAft>
                <a:spcPts val="0"/>
              </a:spcAft>
              <a:buClr>
                <a:schemeClr val="dk1"/>
              </a:buClr>
              <a:buSzPts val="1500"/>
              <a:buFont typeface="Open Sans"/>
              <a:buChar char="○"/>
            </a:pPr>
            <a:r>
              <a:rPr lang="en" sz="1500" u="sng">
                <a:solidFill>
                  <a:schemeClr val="dk1"/>
                </a:solidFill>
                <a:latin typeface="Open Sans"/>
                <a:ea typeface="Open Sans"/>
                <a:cs typeface="Open Sans"/>
                <a:sym typeface="Open Sans"/>
              </a:rPr>
              <a:t>Advanced</a:t>
            </a:r>
            <a:r>
              <a:rPr lang="en" sz="1500">
                <a:solidFill>
                  <a:schemeClr val="dk1"/>
                </a:solidFill>
                <a:latin typeface="Open Sans"/>
                <a:ea typeface="Open Sans"/>
                <a:cs typeface="Open Sans"/>
                <a:sym typeface="Open Sans"/>
              </a:rPr>
              <a:t> billers - </a:t>
            </a:r>
            <a:r>
              <a:rPr i="1" lang="en" sz="1500">
                <a:solidFill>
                  <a:schemeClr val="dk1"/>
                </a:solidFill>
                <a:latin typeface="Open Sans"/>
                <a:ea typeface="Open Sans"/>
                <a:cs typeface="Open Sans"/>
                <a:sym typeface="Open Sans"/>
              </a:rPr>
              <a:t>after</a:t>
            </a:r>
            <a:r>
              <a:rPr lang="en" sz="1500">
                <a:solidFill>
                  <a:schemeClr val="dk1"/>
                </a:solidFill>
                <a:latin typeface="Open Sans"/>
                <a:ea typeface="Open Sans"/>
                <a:cs typeface="Open Sans"/>
                <a:sym typeface="Open Sans"/>
              </a:rPr>
              <a:t> October 2022 billing</a:t>
            </a:r>
            <a:endParaRPr sz="1500">
              <a:solidFill>
                <a:schemeClr val="dk1"/>
              </a:solidFill>
              <a:latin typeface="Open Sans"/>
              <a:ea typeface="Open Sans"/>
              <a:cs typeface="Open Sans"/>
              <a:sym typeface="Open Sans"/>
            </a:endParaRPr>
          </a:p>
          <a:p>
            <a:pPr indent="-323850" lvl="1" marL="914400" rtl="0" algn="l">
              <a:lnSpc>
                <a:spcPct val="115000"/>
              </a:lnSpc>
              <a:spcBef>
                <a:spcPts val="0"/>
              </a:spcBef>
              <a:spcAft>
                <a:spcPts val="0"/>
              </a:spcAft>
              <a:buClr>
                <a:schemeClr val="dk1"/>
              </a:buClr>
              <a:buSzPts val="1500"/>
              <a:buFont typeface="Open Sans"/>
              <a:buChar char="○"/>
            </a:pPr>
            <a:r>
              <a:rPr lang="en" sz="1500" u="sng">
                <a:solidFill>
                  <a:schemeClr val="dk1"/>
                </a:solidFill>
                <a:latin typeface="Open Sans"/>
                <a:ea typeface="Open Sans"/>
                <a:cs typeface="Open Sans"/>
                <a:sym typeface="Open Sans"/>
              </a:rPr>
              <a:t>Arrears</a:t>
            </a:r>
            <a:r>
              <a:rPr lang="en" sz="1500">
                <a:solidFill>
                  <a:schemeClr val="dk1"/>
                </a:solidFill>
                <a:latin typeface="Open Sans"/>
                <a:ea typeface="Open Sans"/>
                <a:cs typeface="Open Sans"/>
                <a:sym typeface="Open Sans"/>
              </a:rPr>
              <a:t> billers - </a:t>
            </a:r>
            <a:r>
              <a:rPr i="1" lang="en" sz="1500">
                <a:solidFill>
                  <a:schemeClr val="dk1"/>
                </a:solidFill>
                <a:latin typeface="Open Sans"/>
                <a:ea typeface="Open Sans"/>
                <a:cs typeface="Open Sans"/>
                <a:sym typeface="Open Sans"/>
              </a:rPr>
              <a:t>after </a:t>
            </a:r>
            <a:r>
              <a:rPr lang="en" sz="1500">
                <a:solidFill>
                  <a:schemeClr val="dk1"/>
                </a:solidFill>
                <a:latin typeface="Open Sans"/>
                <a:ea typeface="Open Sans"/>
                <a:cs typeface="Open Sans"/>
                <a:sym typeface="Open Sans"/>
              </a:rPr>
              <a:t>January 2023 billing</a:t>
            </a:r>
            <a:endParaRPr sz="15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nvSpPr>
        <p:spPr>
          <a:xfrm>
            <a:off x="858600" y="1770100"/>
            <a:ext cx="74268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26547C"/>
              </a:solidFill>
              <a:latin typeface="Montserrat Black"/>
              <a:ea typeface="Montserrat Black"/>
              <a:cs typeface="Montserrat Black"/>
              <a:sym typeface="Montserrat Black"/>
            </a:endParaRPr>
          </a:p>
        </p:txBody>
      </p:sp>
      <p:sp>
        <p:nvSpPr>
          <p:cNvPr id="169" name="Google Shape;169;p21"/>
          <p:cNvSpPr txBox="1"/>
          <p:nvPr>
            <p:ph type="ctrTitle"/>
          </p:nvPr>
        </p:nvSpPr>
        <p:spPr>
          <a:xfrm>
            <a:off x="311700" y="2498875"/>
            <a:ext cx="8520600" cy="161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#XYPNLIVE 2022 Update</a:t>
            </a:r>
            <a:endParaRPr b="1">
              <a:latin typeface="Montserrat"/>
              <a:ea typeface="Montserrat"/>
              <a:cs typeface="Montserrat"/>
              <a:sym typeface="Montserrat"/>
            </a:endParaRPr>
          </a:p>
        </p:txBody>
      </p:sp>
      <p:sp>
        <p:nvSpPr>
          <p:cNvPr id="170" name="Google Shape;170;p21"/>
          <p:cNvSpPr txBox="1"/>
          <p:nvPr>
            <p:ph idx="1" type="subTitle"/>
          </p:nvPr>
        </p:nvSpPr>
        <p:spPr>
          <a:xfrm>
            <a:off x="311700" y="4269622"/>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organizing an XYIS advisor meet up in Denver!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ctrTitle"/>
          </p:nvPr>
        </p:nvSpPr>
        <p:spPr>
          <a:xfrm>
            <a:off x="311700" y="2498875"/>
            <a:ext cx="8520600" cy="161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Q&amp;A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26547C"/>
      </a:dk1>
      <a:lt1>
        <a:srgbClr val="DEF0B6"/>
      </a:lt1>
      <a:dk2>
        <a:srgbClr val="666666"/>
      </a:dk2>
      <a:lt2>
        <a:srgbClr val="EEEEEE"/>
      </a:lt2>
      <a:accent1>
        <a:srgbClr val="D1FAFF"/>
      </a:accent1>
      <a:accent2>
        <a:srgbClr val="51A749"/>
      </a:accent2>
      <a:accent3>
        <a:srgbClr val="1F6DF4"/>
      </a:accent3>
      <a:accent4>
        <a:srgbClr val="EBFDFF"/>
      </a:accent4>
      <a:accent5>
        <a:srgbClr val="F1F8E1"/>
      </a:accent5>
      <a:accent6>
        <a:srgbClr val="142C41"/>
      </a:accent6>
      <a:hlink>
        <a:srgbClr val="51A7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